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72" r:id="rId6"/>
    <p:sldId id="273" r:id="rId7"/>
    <p:sldId id="274" r:id="rId8"/>
    <p:sldId id="275" r:id="rId9"/>
    <p:sldId id="276" r:id="rId10"/>
    <p:sldId id="277" r:id="rId11"/>
    <p:sldId id="283" r:id="rId12"/>
    <p:sldId id="278" r:id="rId13"/>
    <p:sldId id="279" r:id="rId14"/>
    <p:sldId id="280" r:id="rId15"/>
    <p:sldId id="281" r:id="rId16"/>
    <p:sldId id="282"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p:cViewPr varScale="1">
        <p:scale>
          <a:sx n="59" d="100"/>
          <a:sy n="59" d="100"/>
        </p:scale>
        <p:origin x="450" y="7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10/18/2018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smtClean="0"/>
              <a:t>Click to edit Master title style</a:t>
            </a:r>
            <a:endParaRPr lang="en-US"/>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10/18/2018</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10/18/2018</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10/18/2018</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10/18/2018</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10/18/2018</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10/18/2018</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10/18/2018</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10/18/2018</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10/18/2018</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10/18/2018</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u="sng" dirty="0" smtClean="0">
                <a:latin typeface="Century Gothic" panose="020B0502020202020204" pitchFamily="34" charset="0"/>
              </a:rPr>
              <a:t>Veryan Parent forum</a:t>
            </a:r>
            <a:endParaRPr lang="en-GB" u="sng" dirty="0">
              <a:latin typeface="Century Gothic" panose="020B0502020202020204" pitchFamily="34" charset="0"/>
            </a:endParaRPr>
          </a:p>
        </p:txBody>
      </p:sp>
      <p:sp>
        <p:nvSpPr>
          <p:cNvPr id="3" name="Subtitle 2"/>
          <p:cNvSpPr>
            <a:spLocks noGrp="1"/>
          </p:cNvSpPr>
          <p:nvPr>
            <p:ph type="subTitle" idx="1"/>
          </p:nvPr>
        </p:nvSpPr>
        <p:spPr/>
        <p:txBody>
          <a:bodyPr/>
          <a:lstStyle/>
          <a:p>
            <a:r>
              <a:rPr lang="en-GB" u="sng" dirty="0" smtClean="0">
                <a:latin typeface="Century Gothic" panose="020B0502020202020204" pitchFamily="34" charset="0"/>
              </a:rPr>
              <a:t>16.10.18</a:t>
            </a:r>
            <a:endParaRPr lang="en-GB" u="sng" dirty="0">
              <a:latin typeface="Century Gothic" panose="020B0502020202020204" pitchFamily="34" charset="0"/>
            </a:endParaRPr>
          </a:p>
        </p:txBody>
      </p:sp>
    </p:spTree>
    <p:extLst>
      <p:ext uri="{BB962C8B-B14F-4D97-AF65-F5344CB8AC3E}">
        <p14:creationId xmlns:p14="http://schemas.microsoft.com/office/powerpoint/2010/main" val="36704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104"/>
            <a:ext cx="9829800" cy="1082674"/>
          </a:xfrm>
        </p:spPr>
        <p:txBody>
          <a:bodyPr/>
          <a:lstStyle/>
          <a:p>
            <a:r>
              <a:rPr lang="en-GB" b="1" u="sng" dirty="0" smtClean="0">
                <a:latin typeface="Century Gothic" panose="020B0502020202020204" pitchFamily="34" charset="0"/>
              </a:rPr>
              <a:t>Attendance letters: </a:t>
            </a:r>
            <a:endParaRPr lang="en-GB" b="1" u="sng" dirty="0">
              <a:latin typeface="Century Gothic" panose="020B0502020202020204" pitchFamily="34" charset="0"/>
            </a:endParaRPr>
          </a:p>
        </p:txBody>
      </p:sp>
      <p:sp>
        <p:nvSpPr>
          <p:cNvPr id="3" name="TextBox 2"/>
          <p:cNvSpPr txBox="1"/>
          <p:nvPr/>
        </p:nvSpPr>
        <p:spPr>
          <a:xfrm>
            <a:off x="838200" y="1196752"/>
            <a:ext cx="8280920" cy="3970318"/>
          </a:xfrm>
          <a:prstGeom prst="rect">
            <a:avLst/>
          </a:prstGeom>
          <a:noFill/>
        </p:spPr>
        <p:txBody>
          <a:bodyPr wrap="square" rtlCol="0">
            <a:spAutoFit/>
          </a:bodyPr>
          <a:lstStyle/>
          <a:p>
            <a:r>
              <a:rPr lang="en-GB" dirty="0" smtClean="0">
                <a:latin typeface="Century Gothic" panose="020B0502020202020204" pitchFamily="34" charset="0"/>
              </a:rPr>
              <a:t>In the next few days you will receive a letter in regards to your child’s attendance. On that letter will be: </a:t>
            </a:r>
          </a:p>
          <a:p>
            <a:endParaRPr lang="en-GB" dirty="0">
              <a:latin typeface="Century Gothic" panose="020B0502020202020204" pitchFamily="34" charset="0"/>
            </a:endParaRPr>
          </a:p>
          <a:p>
            <a:pPr marL="285750" indent="-285750">
              <a:buFont typeface="Arial" panose="020B0604020202020204" pitchFamily="34" charset="0"/>
              <a:buChar char="•"/>
            </a:pPr>
            <a:r>
              <a:rPr lang="en-GB" dirty="0" smtClean="0">
                <a:latin typeface="Century Gothic" panose="020B0502020202020204" pitchFamily="34" charset="0"/>
              </a:rPr>
              <a:t>Attendance for this term so far. Given as a percentage. </a:t>
            </a: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r>
              <a:rPr lang="en-GB" dirty="0" smtClean="0">
                <a:latin typeface="Century Gothic" panose="020B0502020202020204" pitchFamily="34" charset="0"/>
              </a:rPr>
              <a:t>Explanation for the governments expectation for national attendance</a:t>
            </a: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r>
              <a:rPr lang="en-GB" dirty="0" smtClean="0">
                <a:latin typeface="Century Gothic" panose="020B0502020202020204" pitchFamily="34" charset="0"/>
              </a:rPr>
              <a:t>Policy for those children who have less than 93% (93% or below qualifies for persistence absence). </a:t>
            </a:r>
            <a:endParaRPr lang="en-GB" dirty="0">
              <a:latin typeface="Century Gothic" panose="020B0502020202020204" pitchFamily="34" charset="0"/>
            </a:endParaRPr>
          </a:p>
          <a:p>
            <a:pPr marL="285750" indent="-285750">
              <a:buFont typeface="Arial" panose="020B0604020202020204" pitchFamily="34" charset="0"/>
              <a:buChar char="•"/>
            </a:pPr>
            <a:endParaRPr lang="en-GB" dirty="0" smtClean="0">
              <a:latin typeface="Century Gothic" panose="020B0502020202020204" pitchFamily="34" charset="0"/>
            </a:endParaRPr>
          </a:p>
          <a:p>
            <a:pPr marL="285750" indent="-285750">
              <a:buFont typeface="Arial" panose="020B0604020202020204" pitchFamily="34" charset="0"/>
              <a:buChar char="•"/>
            </a:pPr>
            <a:r>
              <a:rPr lang="en-GB" dirty="0" smtClean="0">
                <a:latin typeface="Century Gothic" panose="020B0502020202020204" pitchFamily="34" charset="0"/>
              </a:rPr>
              <a:t>A letter will also go out to notify those above nation average (National Average being 96.1%). </a:t>
            </a: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r>
              <a:rPr lang="en-GB" dirty="0" smtClean="0">
                <a:latin typeface="Century Gothic" panose="020B0502020202020204" pitchFamily="34" charset="0"/>
              </a:rPr>
              <a:t>Why?  </a:t>
            </a:r>
          </a:p>
        </p:txBody>
      </p:sp>
    </p:spTree>
    <p:extLst>
      <p:ext uri="{BB962C8B-B14F-4D97-AF65-F5344CB8AC3E}">
        <p14:creationId xmlns:p14="http://schemas.microsoft.com/office/powerpoint/2010/main" val="262885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entury Gothic" panose="020B0502020202020204" pitchFamily="34" charset="0"/>
              </a:rPr>
              <a:t>Residential plans: </a:t>
            </a:r>
            <a:r>
              <a:rPr lang="en-GB" b="1" i="1" u="sng" dirty="0" smtClean="0">
                <a:latin typeface="Century Gothic" panose="020B0502020202020204" pitchFamily="34" charset="0"/>
              </a:rPr>
              <a:t>Eden Project</a:t>
            </a:r>
            <a:endParaRPr lang="en-GB" b="1" i="1" u="sng" dirty="0">
              <a:latin typeface="Century Gothic" panose="020B0502020202020204" pitchFamily="34" charset="0"/>
            </a:endParaRPr>
          </a:p>
        </p:txBody>
      </p:sp>
      <p:sp>
        <p:nvSpPr>
          <p:cNvPr id="3" name="Content Placeholder 2"/>
          <p:cNvSpPr>
            <a:spLocks noGrp="1"/>
          </p:cNvSpPr>
          <p:nvPr>
            <p:ph idx="1"/>
          </p:nvPr>
        </p:nvSpPr>
        <p:spPr>
          <a:xfrm>
            <a:off x="1524000" y="1628800"/>
            <a:ext cx="9324528" cy="3474720"/>
          </a:xfrm>
        </p:spPr>
        <p:txBody>
          <a:bodyPr>
            <a:normAutofit fontScale="25000" lnSpcReduction="20000"/>
          </a:bodyPr>
          <a:lstStyle/>
          <a:p>
            <a:pPr marL="0" indent="0">
              <a:buNone/>
            </a:pPr>
            <a:r>
              <a:rPr lang="en-GB" sz="6400" b="1" u="sng" dirty="0">
                <a:latin typeface="Century Gothic" panose="020B0502020202020204" pitchFamily="34" charset="0"/>
              </a:rPr>
              <a:t>Arrival – 10.00 Thursday 27th </a:t>
            </a:r>
            <a:r>
              <a:rPr lang="en-GB" sz="6400" b="1" u="sng" dirty="0" smtClean="0">
                <a:latin typeface="Century Gothic" panose="020B0502020202020204" pitchFamily="34" charset="0"/>
              </a:rPr>
              <a:t>June</a:t>
            </a:r>
            <a:endParaRPr lang="en-GB" sz="6400" dirty="0">
              <a:latin typeface="Century Gothic" panose="020B0502020202020204" pitchFamily="34" charset="0"/>
            </a:endParaRPr>
          </a:p>
          <a:p>
            <a:r>
              <a:rPr lang="en-GB" sz="6400" dirty="0">
                <a:latin typeface="Century Gothic" panose="020B0502020202020204" pitchFamily="34" charset="0"/>
              </a:rPr>
              <a:t>Finding </a:t>
            </a:r>
            <a:r>
              <a:rPr lang="en-GB" sz="6400" dirty="0" err="1">
                <a:latin typeface="Century Gothic" panose="020B0502020202020204" pitchFamily="34" charset="0"/>
              </a:rPr>
              <a:t>Fibonnaci</a:t>
            </a:r>
            <a:r>
              <a:rPr lang="en-GB" sz="6400" dirty="0">
                <a:latin typeface="Century Gothic" panose="020B0502020202020204" pitchFamily="34" charset="0"/>
              </a:rPr>
              <a:t> – 10.30 – 12.30 </a:t>
            </a:r>
          </a:p>
          <a:p>
            <a:r>
              <a:rPr lang="en-GB" sz="6400" dirty="0">
                <a:latin typeface="Century Gothic" panose="020B0502020202020204" pitchFamily="34" charset="0"/>
              </a:rPr>
              <a:t>Storm Patrol – 13.00 – 16.00</a:t>
            </a:r>
          </a:p>
          <a:p>
            <a:pPr marL="0" indent="0">
              <a:buNone/>
            </a:pPr>
            <a:r>
              <a:rPr lang="en-GB" sz="6400" dirty="0">
                <a:latin typeface="Century Gothic" panose="020B0502020202020204" pitchFamily="34" charset="0"/>
              </a:rPr>
              <a:t>Pop back up to YHA sort rooms</a:t>
            </a:r>
          </a:p>
          <a:p>
            <a:r>
              <a:rPr lang="en-GB" sz="6400" dirty="0" err="1">
                <a:latin typeface="Century Gothic" panose="020B0502020202020204" pitchFamily="34" charset="0"/>
              </a:rPr>
              <a:t>Sustainium</a:t>
            </a:r>
            <a:r>
              <a:rPr lang="en-GB" sz="6400" dirty="0">
                <a:latin typeface="Century Gothic" panose="020B0502020202020204" pitchFamily="34" charset="0"/>
              </a:rPr>
              <a:t> Quiz – 18.30 – </a:t>
            </a:r>
            <a:r>
              <a:rPr lang="en-GB" sz="6400" dirty="0" smtClean="0">
                <a:latin typeface="Century Gothic" panose="020B0502020202020204" pitchFamily="34" charset="0"/>
              </a:rPr>
              <a:t>20.30</a:t>
            </a:r>
            <a:endParaRPr lang="en-GB" sz="6400" dirty="0">
              <a:latin typeface="Century Gothic" panose="020B0502020202020204" pitchFamily="34" charset="0"/>
            </a:endParaRPr>
          </a:p>
          <a:p>
            <a:pPr marL="0" indent="0">
              <a:buNone/>
            </a:pPr>
            <a:r>
              <a:rPr lang="en-GB" sz="6400" b="1" u="sng" dirty="0">
                <a:latin typeface="Century Gothic" panose="020B0502020202020204" pitchFamily="34" charset="0"/>
              </a:rPr>
              <a:t>Friday 28th June</a:t>
            </a:r>
          </a:p>
          <a:p>
            <a:r>
              <a:rPr lang="en-GB" sz="6400" dirty="0">
                <a:latin typeface="Century Gothic" panose="020B0502020202020204" pitchFamily="34" charset="0"/>
              </a:rPr>
              <a:t>Packaging Patrol – 9.30 – 11.30</a:t>
            </a:r>
          </a:p>
          <a:p>
            <a:r>
              <a:rPr lang="en-GB" sz="6400" dirty="0">
                <a:latin typeface="Century Gothic" panose="020B0502020202020204" pitchFamily="34" charset="0"/>
              </a:rPr>
              <a:t>Two hour workshop – 12.30 – </a:t>
            </a:r>
            <a:r>
              <a:rPr lang="en-GB" sz="6400" dirty="0" smtClean="0">
                <a:latin typeface="Century Gothic" panose="020B0502020202020204" pitchFamily="34" charset="0"/>
              </a:rPr>
              <a:t>14.30</a:t>
            </a:r>
            <a:endParaRPr lang="en-GB" sz="6400" dirty="0">
              <a:latin typeface="Century Gothic" panose="020B0502020202020204" pitchFamily="34" charset="0"/>
            </a:endParaRPr>
          </a:p>
          <a:p>
            <a:pPr marL="0" indent="0">
              <a:buNone/>
            </a:pPr>
            <a:r>
              <a:rPr lang="en-GB" sz="6400" i="1" dirty="0" smtClean="0">
                <a:latin typeface="Century Gothic" panose="020B0502020202020204" pitchFamily="34" charset="0"/>
              </a:rPr>
              <a:t>   The </a:t>
            </a:r>
            <a:r>
              <a:rPr lang="en-GB" sz="6400" i="1" dirty="0">
                <a:latin typeface="Century Gothic" panose="020B0502020202020204" pitchFamily="34" charset="0"/>
              </a:rPr>
              <a:t>cost per child will be </a:t>
            </a:r>
            <a:r>
              <a:rPr lang="en-GB" sz="6400" b="1" i="1" dirty="0" smtClean="0">
                <a:solidFill>
                  <a:srgbClr val="FF0000"/>
                </a:solidFill>
                <a:latin typeface="Century Gothic" panose="020B0502020202020204" pitchFamily="34" charset="0"/>
              </a:rPr>
              <a:t>£79.80/£54.80 </a:t>
            </a:r>
            <a:r>
              <a:rPr lang="en-GB" sz="6400" i="1" dirty="0">
                <a:latin typeface="Century Gothic" panose="020B0502020202020204" pitchFamily="34" charset="0"/>
              </a:rPr>
              <a:t>– all </a:t>
            </a:r>
            <a:r>
              <a:rPr lang="en-GB" sz="6400" i="1" dirty="0" smtClean="0">
                <a:latin typeface="Century Gothic" panose="020B0502020202020204" pitchFamily="34" charset="0"/>
              </a:rPr>
              <a:t>activities, 1 nights accommodation, </a:t>
            </a:r>
            <a:r>
              <a:rPr lang="en-GB" sz="6400" i="1" dirty="0">
                <a:latin typeface="Century Gothic" panose="020B0502020202020204" pitchFamily="34" charset="0"/>
              </a:rPr>
              <a:t>entrance and vat</a:t>
            </a:r>
            <a:r>
              <a:rPr lang="en-GB" sz="6400" i="1" dirty="0" smtClean="0">
                <a:latin typeface="Century Gothic" panose="020B0502020202020204" pitchFamily="34" charset="0"/>
              </a:rPr>
              <a:t>.</a:t>
            </a:r>
            <a:endParaRPr lang="en-GB" sz="6400" i="1" dirty="0">
              <a:latin typeface="Century Gothic" panose="020B0502020202020204" pitchFamily="34" charset="0"/>
            </a:endParaRPr>
          </a:p>
          <a:p>
            <a:pPr marL="0" indent="0">
              <a:buNone/>
            </a:pPr>
            <a:r>
              <a:rPr lang="en-GB" sz="6400" b="1" i="1" dirty="0" smtClean="0">
                <a:latin typeface="Century Gothic" panose="020B0502020202020204" pitchFamily="34" charset="0"/>
              </a:rPr>
              <a:t>[Discussion with PFA to take place regarding any additional funding they are </a:t>
            </a:r>
          </a:p>
          <a:p>
            <a:pPr marL="0" indent="0">
              <a:buNone/>
            </a:pPr>
            <a:r>
              <a:rPr lang="en-GB" sz="6400" b="1" i="1" dirty="0" smtClean="0">
                <a:latin typeface="Century Gothic" panose="020B0502020202020204" pitchFamily="34" charset="0"/>
              </a:rPr>
              <a:t>willing to contribute and I will notify you all when that has taken place]</a:t>
            </a:r>
            <a:endParaRPr lang="en-GB" sz="6400" b="1" i="1" dirty="0">
              <a:latin typeface="Century Gothic" panose="020B0502020202020204" pitchFamily="34" charset="0"/>
            </a:endParaRPr>
          </a:p>
          <a:p>
            <a:endParaRPr lang="en-GB" dirty="0"/>
          </a:p>
        </p:txBody>
      </p:sp>
      <p:sp>
        <p:nvSpPr>
          <p:cNvPr id="4" name="TextBox 3"/>
          <p:cNvSpPr txBox="1"/>
          <p:nvPr/>
        </p:nvSpPr>
        <p:spPr>
          <a:xfrm>
            <a:off x="9048328" y="1447800"/>
            <a:ext cx="2808312" cy="3139321"/>
          </a:xfrm>
          <a:prstGeom prst="rect">
            <a:avLst/>
          </a:prstGeom>
          <a:noFill/>
          <a:ln>
            <a:solidFill>
              <a:srgbClr val="FF0000"/>
            </a:solidFill>
          </a:ln>
        </p:spPr>
        <p:txBody>
          <a:bodyPr wrap="square" rtlCol="0">
            <a:spAutoFit/>
          </a:bodyPr>
          <a:lstStyle/>
          <a:p>
            <a:r>
              <a:rPr lang="en-GB" dirty="0" smtClean="0">
                <a:latin typeface="Century Gothic" panose="020B0502020202020204" pitchFamily="34" charset="0"/>
              </a:rPr>
              <a:t>To ensure that the cost remains as low as possible we will be asking that parents drop off and collect from Eden. This residential will be for </a:t>
            </a:r>
            <a:r>
              <a:rPr lang="en-GB" b="1" dirty="0" smtClean="0">
                <a:solidFill>
                  <a:srgbClr val="FF0000"/>
                </a:solidFill>
                <a:latin typeface="Century Gothic" panose="020B0502020202020204" pitchFamily="34" charset="0"/>
              </a:rPr>
              <a:t>years 5,6</a:t>
            </a:r>
            <a:r>
              <a:rPr lang="en-GB" dirty="0" smtClean="0">
                <a:latin typeface="Century Gothic" panose="020B0502020202020204" pitchFamily="34" charset="0"/>
              </a:rPr>
              <a:t>. Next years residential will be for years 4,5,6 and will be back at Ashburton. </a:t>
            </a:r>
            <a:endParaRPr lang="en-GB" dirty="0">
              <a:latin typeface="Century Gothic" panose="020B0502020202020204" pitchFamily="34" charset="0"/>
            </a:endParaRPr>
          </a:p>
        </p:txBody>
      </p:sp>
    </p:spTree>
    <p:extLst>
      <p:ext uri="{BB962C8B-B14F-4D97-AF65-F5344CB8AC3E}">
        <p14:creationId xmlns:p14="http://schemas.microsoft.com/office/powerpoint/2010/main" val="207390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entury Gothic" panose="020B0502020202020204" pitchFamily="34" charset="0"/>
              </a:rPr>
              <a:t>Parents evening plans:</a:t>
            </a:r>
            <a:endParaRPr lang="en-GB" b="1" u="sng" dirty="0">
              <a:latin typeface="Century Gothic" panose="020B0502020202020204" pitchFamily="34" charset="0"/>
            </a:endParaRPr>
          </a:p>
        </p:txBody>
      </p:sp>
      <p:sp>
        <p:nvSpPr>
          <p:cNvPr id="3" name="Content Placeholder 2"/>
          <p:cNvSpPr>
            <a:spLocks noGrp="1"/>
          </p:cNvSpPr>
          <p:nvPr>
            <p:ph idx="1"/>
          </p:nvPr>
        </p:nvSpPr>
        <p:spPr/>
        <p:txBody>
          <a:bodyPr/>
          <a:lstStyle/>
          <a:p>
            <a:r>
              <a:rPr lang="en-GB" b="1" dirty="0" smtClean="0">
                <a:latin typeface="Century Gothic" panose="020B0502020202020204" pitchFamily="34" charset="0"/>
              </a:rPr>
              <a:t>12</a:t>
            </a:r>
            <a:r>
              <a:rPr lang="en-GB" b="1" baseline="30000" dirty="0" smtClean="0">
                <a:latin typeface="Century Gothic" panose="020B0502020202020204" pitchFamily="34" charset="0"/>
              </a:rPr>
              <a:t>th</a:t>
            </a:r>
            <a:r>
              <a:rPr lang="en-GB" b="1" dirty="0">
                <a:latin typeface="Century Gothic" panose="020B0502020202020204" pitchFamily="34" charset="0"/>
              </a:rPr>
              <a:t> </a:t>
            </a:r>
            <a:r>
              <a:rPr lang="en-GB" b="1" dirty="0" err="1" smtClean="0">
                <a:latin typeface="Century Gothic" panose="020B0502020202020204" pitchFamily="34" charset="0"/>
              </a:rPr>
              <a:t>Novemeber</a:t>
            </a:r>
            <a:r>
              <a:rPr lang="en-GB" b="1" dirty="0" smtClean="0">
                <a:latin typeface="Century Gothic" panose="020B0502020202020204" pitchFamily="34" charset="0"/>
              </a:rPr>
              <a:t> </a:t>
            </a:r>
            <a:r>
              <a:rPr lang="en-GB" dirty="0" smtClean="0">
                <a:latin typeface="Century Gothic" panose="020B0502020202020204" pitchFamily="34" charset="0"/>
              </a:rPr>
              <a:t>starting 2pm-5:30pm </a:t>
            </a:r>
          </a:p>
          <a:p>
            <a:r>
              <a:rPr lang="en-GB" b="1" dirty="0" smtClean="0">
                <a:latin typeface="Century Gothic" panose="020B0502020202020204" pitchFamily="34" charset="0"/>
              </a:rPr>
              <a:t>13</a:t>
            </a:r>
            <a:r>
              <a:rPr lang="en-GB" b="1" baseline="30000" dirty="0" smtClean="0">
                <a:latin typeface="Century Gothic" panose="020B0502020202020204" pitchFamily="34" charset="0"/>
              </a:rPr>
              <a:t>th</a:t>
            </a:r>
            <a:r>
              <a:rPr lang="en-GB" b="1" dirty="0" smtClean="0">
                <a:latin typeface="Century Gothic" panose="020B0502020202020204" pitchFamily="34" charset="0"/>
              </a:rPr>
              <a:t> November </a:t>
            </a:r>
            <a:r>
              <a:rPr lang="en-GB" dirty="0" smtClean="0">
                <a:latin typeface="Century Gothic" panose="020B0502020202020204" pitchFamily="34" charset="0"/>
              </a:rPr>
              <a:t>starting 2:30pm- 6:00pm </a:t>
            </a:r>
          </a:p>
          <a:p>
            <a:endParaRPr lang="en-GB" dirty="0">
              <a:latin typeface="Century Gothic" panose="020B0502020202020204" pitchFamily="34" charset="0"/>
            </a:endParaRPr>
          </a:p>
          <a:p>
            <a:pPr marL="0" indent="0">
              <a:buNone/>
            </a:pPr>
            <a:r>
              <a:rPr lang="en-GB" b="1" i="1" dirty="0" smtClean="0">
                <a:latin typeface="Century Gothic" panose="020B0502020202020204" pitchFamily="34" charset="0"/>
              </a:rPr>
              <a:t>Parents evening will take place in Kiberick 2. Parents evening is a time where the success of your children is discussed and if you wish to talk about more ‘delicate’ matters then please book in a time to do so with the class teacher at an appropriate time. </a:t>
            </a:r>
            <a:endParaRPr lang="en-GB" b="1" i="1" dirty="0">
              <a:latin typeface="Century Gothic" panose="020B0502020202020204" pitchFamily="34" charset="0"/>
            </a:endParaRPr>
          </a:p>
        </p:txBody>
      </p:sp>
    </p:spTree>
    <p:extLst>
      <p:ext uri="{BB962C8B-B14F-4D97-AF65-F5344CB8AC3E}">
        <p14:creationId xmlns:p14="http://schemas.microsoft.com/office/powerpoint/2010/main" val="286761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entury Gothic" panose="020B0502020202020204" pitchFamily="34" charset="0"/>
              </a:rPr>
              <a:t>Success so far! </a:t>
            </a:r>
            <a:endParaRPr lang="en-GB" b="1" u="sng" dirty="0">
              <a:latin typeface="Century Gothic" panose="020B0502020202020204" pitchFamily="34" charset="0"/>
            </a:endParaRPr>
          </a:p>
        </p:txBody>
      </p:sp>
      <p:sp>
        <p:nvSpPr>
          <p:cNvPr id="3" name="Content Placeholder 2"/>
          <p:cNvSpPr>
            <a:spLocks noGrp="1"/>
          </p:cNvSpPr>
          <p:nvPr>
            <p:ph idx="1"/>
          </p:nvPr>
        </p:nvSpPr>
        <p:spPr>
          <a:xfrm>
            <a:off x="1524000" y="1628800"/>
            <a:ext cx="9144000" cy="3832448"/>
          </a:xfrm>
        </p:spPr>
        <p:txBody>
          <a:bodyPr>
            <a:normAutofit fontScale="92500" lnSpcReduction="20000"/>
          </a:bodyPr>
          <a:lstStyle/>
          <a:p>
            <a:r>
              <a:rPr lang="en-GB" dirty="0" smtClean="0">
                <a:latin typeface="Century Gothic" panose="020B0502020202020204" pitchFamily="34" charset="0"/>
              </a:rPr>
              <a:t>Maths audit conducted by a leading Ofsted inspector.</a:t>
            </a:r>
          </a:p>
          <a:p>
            <a:r>
              <a:rPr lang="en-GB" dirty="0" smtClean="0">
                <a:latin typeface="Century Gothic" panose="020B0502020202020204" pitchFamily="34" charset="0"/>
              </a:rPr>
              <a:t>Trip to Newquay Zoo! </a:t>
            </a:r>
          </a:p>
          <a:p>
            <a:r>
              <a:rPr lang="en-GB" dirty="0" smtClean="0">
                <a:latin typeface="Century Gothic" panose="020B0502020202020204" pitchFamily="34" charset="0"/>
              </a:rPr>
              <a:t>Rita</a:t>
            </a:r>
          </a:p>
          <a:p>
            <a:r>
              <a:rPr lang="en-GB" dirty="0" smtClean="0">
                <a:latin typeface="Century Gothic" panose="020B0502020202020204" pitchFamily="34" charset="0"/>
              </a:rPr>
              <a:t>Successful start to Friday club</a:t>
            </a:r>
          </a:p>
          <a:p>
            <a:r>
              <a:rPr lang="en-GB" dirty="0" smtClean="0">
                <a:latin typeface="Century Gothic" panose="020B0502020202020204" pitchFamily="34" charset="0"/>
              </a:rPr>
              <a:t>Cornish Pirates </a:t>
            </a:r>
          </a:p>
          <a:p>
            <a:r>
              <a:rPr lang="en-GB" dirty="0" smtClean="0">
                <a:latin typeface="Century Gothic" panose="020B0502020202020204" pitchFamily="34" charset="0"/>
              </a:rPr>
              <a:t>Miss Danks- </a:t>
            </a:r>
            <a:r>
              <a:rPr lang="en-GB" b="1" i="1" dirty="0" smtClean="0">
                <a:latin typeface="Century Gothic" panose="020B0502020202020204" pitchFamily="34" charset="0"/>
              </a:rPr>
              <a:t>High quality teaching provision </a:t>
            </a:r>
          </a:p>
          <a:p>
            <a:r>
              <a:rPr lang="en-GB" dirty="0" smtClean="0">
                <a:latin typeface="Century Gothic" panose="020B0502020202020204" pitchFamily="34" charset="0"/>
              </a:rPr>
              <a:t>Accelerated progress within Phonics</a:t>
            </a:r>
          </a:p>
          <a:p>
            <a:r>
              <a:rPr lang="en-GB" dirty="0" smtClean="0">
                <a:latin typeface="Century Gothic" panose="020B0502020202020204" pitchFamily="34" charset="0"/>
              </a:rPr>
              <a:t>Roseland Sport fixtures </a:t>
            </a:r>
          </a:p>
          <a:p>
            <a:r>
              <a:rPr lang="en-GB" dirty="0" smtClean="0">
                <a:latin typeface="Century Gothic" panose="020B0502020202020204" pitchFamily="34" charset="0"/>
              </a:rPr>
              <a:t>The drop of and pick up in the morning (big thanks to the gate)</a:t>
            </a:r>
          </a:p>
          <a:p>
            <a:pPr marL="0" indent="0">
              <a:buNone/>
            </a:pPr>
            <a:endParaRPr lang="en-GB" dirty="0" smtClean="0">
              <a:latin typeface="Century Gothic" panose="020B0502020202020204" pitchFamily="34" charset="0"/>
            </a:endParaRPr>
          </a:p>
          <a:p>
            <a:endParaRPr lang="en-GB" dirty="0">
              <a:latin typeface="Century Gothic" panose="020B0502020202020204" pitchFamily="34" charset="0"/>
            </a:endParaRPr>
          </a:p>
        </p:txBody>
      </p:sp>
    </p:spTree>
    <p:extLst>
      <p:ext uri="{BB962C8B-B14F-4D97-AF65-F5344CB8AC3E}">
        <p14:creationId xmlns:p14="http://schemas.microsoft.com/office/powerpoint/2010/main" val="412386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Century Gothic" panose="020B0502020202020204" pitchFamily="34" charset="0"/>
              </a:rPr>
              <a:t>Safeguarding:</a:t>
            </a:r>
            <a:endParaRPr lang="en-GB" u="sng" dirty="0">
              <a:latin typeface="Century Gothic" panose="020B0502020202020204" pitchFamily="34" charset="0"/>
            </a:endParaRPr>
          </a:p>
        </p:txBody>
      </p:sp>
      <p:sp>
        <p:nvSpPr>
          <p:cNvPr id="3" name="Content Placeholder 2"/>
          <p:cNvSpPr>
            <a:spLocks noGrp="1"/>
          </p:cNvSpPr>
          <p:nvPr>
            <p:ph idx="1"/>
          </p:nvPr>
        </p:nvSpPr>
        <p:spPr/>
        <p:txBody>
          <a:bodyPr>
            <a:normAutofit fontScale="70000" lnSpcReduction="20000"/>
          </a:bodyPr>
          <a:lstStyle/>
          <a:p>
            <a:r>
              <a:rPr lang="en-GB" dirty="0" smtClean="0">
                <a:latin typeface="Century Gothic" panose="020B0502020202020204" pitchFamily="34" charset="0"/>
              </a:rPr>
              <a:t>Mr Tyers is the Safeguarding Lead for the school</a:t>
            </a:r>
          </a:p>
          <a:p>
            <a:r>
              <a:rPr lang="en-GB" dirty="0" smtClean="0">
                <a:latin typeface="Century Gothic" panose="020B0502020202020204" pitchFamily="34" charset="0"/>
              </a:rPr>
              <a:t>Miss Goodall is the deputy safeguarding lead for the school </a:t>
            </a:r>
          </a:p>
          <a:p>
            <a:r>
              <a:rPr lang="en-GB" b="1" dirty="0" smtClean="0">
                <a:solidFill>
                  <a:srgbClr val="FF0000"/>
                </a:solidFill>
                <a:latin typeface="Century Gothic" panose="020B0502020202020204" pitchFamily="34" charset="0"/>
              </a:rPr>
              <a:t>Mobile phones: In the event of trips etc. Photos may be taken on staff phones but once up loaded to school computer they are </a:t>
            </a:r>
            <a:r>
              <a:rPr lang="en-GB" b="1" u="sng" dirty="0" smtClean="0">
                <a:solidFill>
                  <a:srgbClr val="FF0000"/>
                </a:solidFill>
                <a:latin typeface="Century Gothic" panose="020B0502020202020204" pitchFamily="34" charset="0"/>
              </a:rPr>
              <a:t>always</a:t>
            </a:r>
            <a:r>
              <a:rPr lang="en-GB" b="1" dirty="0" smtClean="0">
                <a:solidFill>
                  <a:srgbClr val="FF0000"/>
                </a:solidFill>
                <a:latin typeface="Century Gothic" panose="020B0502020202020204" pitchFamily="34" charset="0"/>
              </a:rPr>
              <a:t> deleted immediately. </a:t>
            </a:r>
          </a:p>
          <a:p>
            <a:r>
              <a:rPr lang="en-GB" dirty="0" smtClean="0">
                <a:latin typeface="Century Gothic" panose="020B0502020202020204" pitchFamily="34" charset="0"/>
              </a:rPr>
              <a:t>At times mobiles are used to upload images (never including children) to twitter during lesson. This will change for next year. Only school iPads will be used to take photos with and upload to twitter. </a:t>
            </a:r>
          </a:p>
          <a:p>
            <a:r>
              <a:rPr lang="en-GB" dirty="0" smtClean="0">
                <a:latin typeface="Century Gothic" panose="020B0502020202020204" pitchFamily="34" charset="0"/>
              </a:rPr>
              <a:t>There is a strict no phones out in lesson time, they should be kept in draws or bags until lunch or break and will be consistently reinforced next year. </a:t>
            </a:r>
          </a:p>
          <a:p>
            <a:r>
              <a:rPr lang="en-GB" dirty="0" smtClean="0">
                <a:latin typeface="Century Gothic" panose="020B0502020202020204" pitchFamily="34" charset="0"/>
              </a:rPr>
              <a:t>All visitors are required to place their mobile device in a white basket which is then kept in our safe for the duration of their visit. </a:t>
            </a:r>
          </a:p>
          <a:p>
            <a:r>
              <a:rPr lang="en-GB" dirty="0" smtClean="0">
                <a:latin typeface="Century Gothic" panose="020B0502020202020204" pitchFamily="34" charset="0"/>
              </a:rPr>
              <a:t>It may appear that we have been somewhat ‘slap-dash’ with this but please rest assured it will be a priority moving forward. </a:t>
            </a:r>
            <a:endParaRPr lang="en-GB" dirty="0">
              <a:latin typeface="Century Gothic" panose="020B0502020202020204" pitchFamily="34" charset="0"/>
            </a:endParaRPr>
          </a:p>
        </p:txBody>
      </p:sp>
    </p:spTree>
    <p:extLst>
      <p:ext uri="{BB962C8B-B14F-4D97-AF65-F5344CB8AC3E}">
        <p14:creationId xmlns:p14="http://schemas.microsoft.com/office/powerpoint/2010/main" val="268306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Century Gothic" panose="020B0502020202020204" pitchFamily="34" charset="0"/>
              </a:rPr>
              <a:t>Welcome:</a:t>
            </a:r>
            <a:endParaRPr lang="en-GB" u="sng" dirty="0">
              <a:latin typeface="Century Gothic" panose="020B0502020202020204" pitchFamily="34" charset="0"/>
            </a:endParaRPr>
          </a:p>
        </p:txBody>
      </p:sp>
      <p:sp>
        <p:nvSpPr>
          <p:cNvPr id="3" name="Content Placeholder 2"/>
          <p:cNvSpPr>
            <a:spLocks noGrp="1"/>
          </p:cNvSpPr>
          <p:nvPr>
            <p:ph idx="1"/>
          </p:nvPr>
        </p:nvSpPr>
        <p:spPr>
          <a:xfrm>
            <a:off x="1524000" y="2060848"/>
            <a:ext cx="9144000" cy="1888232"/>
          </a:xfrm>
        </p:spPr>
        <p:txBody>
          <a:bodyPr>
            <a:normAutofit lnSpcReduction="10000"/>
          </a:bodyPr>
          <a:lstStyle/>
          <a:p>
            <a:pPr marL="0" indent="0" algn="just">
              <a:buNone/>
            </a:pPr>
            <a:r>
              <a:rPr lang="en-GB" dirty="0" smtClean="0">
                <a:latin typeface="Century Gothic" panose="020B0502020202020204" pitchFamily="34" charset="0"/>
              </a:rPr>
              <a:t>All concerns raised have been taken into consideration when planning for this parent forum. I want this to be a positive, constructive event where I can make you aware of any changes, polices, plans or show to you that your feedback is being acted upon. This isn’t a platform to discuss individual children. At the end of this session there will be a 15 minute slot allocated for you to take up any specific issues or concerns with the relevant members of staff privately.</a:t>
            </a:r>
            <a:endParaRPr lang="en-GB" dirty="0">
              <a:latin typeface="Century Gothic" panose="020B0502020202020204" pitchFamily="34" charset="0"/>
            </a:endParaRPr>
          </a:p>
        </p:txBody>
      </p:sp>
    </p:spTree>
    <p:extLst>
      <p:ext uri="{BB962C8B-B14F-4D97-AF65-F5344CB8AC3E}">
        <p14:creationId xmlns:p14="http://schemas.microsoft.com/office/powerpoint/2010/main" val="78594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entury Gothic" panose="020B0502020202020204" pitchFamily="34" charset="0"/>
              </a:rPr>
              <a:t>School Priorities </a:t>
            </a:r>
            <a:endParaRPr lang="en-GB" b="1" u="sng" dirty="0">
              <a:latin typeface="Century Gothic" panose="020B0502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5036979"/>
              </p:ext>
            </p:extLst>
          </p:nvPr>
        </p:nvGraphicFramePr>
        <p:xfrm>
          <a:off x="1631504" y="1988840"/>
          <a:ext cx="8424935" cy="2376263"/>
        </p:xfrm>
        <a:graphic>
          <a:graphicData uri="http://schemas.openxmlformats.org/drawingml/2006/table">
            <a:tbl>
              <a:tblPr firstRow="1" firstCol="1" bandRow="1"/>
              <a:tblGrid>
                <a:gridCol w="8424935">
                  <a:extLst>
                    <a:ext uri="{9D8B030D-6E8A-4147-A177-3AD203B41FA5}">
                      <a16:colId xmlns:a16="http://schemas.microsoft.com/office/drawing/2014/main" val="1291533025"/>
                    </a:ext>
                  </a:extLst>
                </a:gridCol>
              </a:tblGrid>
              <a:tr h="556967">
                <a:tc>
                  <a:txBody>
                    <a:bodyPr/>
                    <a:lstStyle/>
                    <a:p>
                      <a:pPr marL="457200" indent="-457200" algn="l">
                        <a:lnSpc>
                          <a:spcPct val="107000"/>
                        </a:lnSpc>
                        <a:spcAft>
                          <a:spcPts val="0"/>
                        </a:spcAft>
                      </a:pPr>
                      <a:r>
                        <a:rPr lang="en-GB" sz="1800" b="1" u="sng" dirty="0">
                          <a:effectLst/>
                          <a:latin typeface="Century Gothic" panose="020B0502020202020204" pitchFamily="34" charset="0"/>
                          <a:ea typeface="Century Gothic" panose="020B0502020202020204" pitchFamily="34" charset="0"/>
                          <a:cs typeface="Century Gothic" panose="020B0502020202020204" pitchFamily="34" charset="0"/>
                        </a:rPr>
                        <a:t>KPI 1 -</a:t>
                      </a:r>
                      <a:r>
                        <a:rPr lang="en-GB" sz="1800" b="1" u="none"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u="none" dirty="0">
                          <a:effectLst/>
                          <a:latin typeface="Century Gothic" panose="020B0502020202020204" pitchFamily="34" charset="0"/>
                          <a:ea typeface="Calibri" panose="020F0502020204030204" pitchFamily="34" charset="0"/>
                          <a:cs typeface="Arial" panose="020B0604020202020204" pitchFamily="34" charset="0"/>
                        </a:rPr>
                        <a:t> </a:t>
                      </a:r>
                      <a:r>
                        <a:rPr lang="en-GB" sz="1800" b="1" dirty="0">
                          <a:effectLst/>
                          <a:latin typeface="Century Gothic" panose="020B0502020202020204" pitchFamily="34" charset="0"/>
                          <a:ea typeface="Calibri" panose="020F0502020204030204" pitchFamily="34" charset="0"/>
                          <a:cs typeface="Arial" panose="020B0604020202020204" pitchFamily="34" charset="0"/>
                        </a:rPr>
                        <a:t>In EYFS ensure that 85.7% of pupils achieve </a:t>
                      </a:r>
                      <a:r>
                        <a:rPr lang="en-GB" sz="1800" b="1" dirty="0" smtClean="0">
                          <a:effectLst/>
                          <a:latin typeface="Century Gothic" panose="020B0502020202020204" pitchFamily="34" charset="0"/>
                          <a:ea typeface="Calibri" panose="020F0502020204030204" pitchFamily="34" charset="0"/>
                          <a:cs typeface="Arial" panose="020B0604020202020204" pitchFamily="34" charset="0"/>
                        </a:rPr>
                        <a:t>GLD</a:t>
                      </a:r>
                      <a:endParaRPr lang="en-GB"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406"/>
                  </a:ext>
                </a:extLst>
              </a:tr>
              <a:tr h="909648">
                <a:tc>
                  <a:txBody>
                    <a:bodyPr/>
                    <a:lstStyle/>
                    <a:p>
                      <a:pPr marL="457200" indent="-457200" algn="l">
                        <a:lnSpc>
                          <a:spcPct val="107000"/>
                        </a:lnSpc>
                        <a:spcAft>
                          <a:spcPts val="0"/>
                        </a:spcAft>
                      </a:pPr>
                      <a:r>
                        <a:rPr lang="en-GB" sz="1800" b="1" u="sng" dirty="0">
                          <a:effectLst/>
                          <a:latin typeface="Century Gothic" panose="020B0502020202020204" pitchFamily="34" charset="0"/>
                          <a:ea typeface="Century Gothic" panose="020B0502020202020204" pitchFamily="34" charset="0"/>
                          <a:cs typeface="Century Gothic" panose="020B0502020202020204" pitchFamily="34" charset="0"/>
                        </a:rPr>
                        <a:t>KPI 2 -</a:t>
                      </a:r>
                      <a:r>
                        <a:rPr lang="en-GB" sz="1800" b="1" u="none"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dirty="0">
                          <a:effectLst/>
                          <a:latin typeface="Century Gothic" panose="020B0502020202020204" pitchFamily="34" charset="0"/>
                          <a:ea typeface="Calibri" panose="020F0502020204030204" pitchFamily="34" charset="0"/>
                          <a:cs typeface="Arial" panose="020B0604020202020204" pitchFamily="34" charset="0"/>
                        </a:rPr>
                        <a:t>Ensure rapid progression of pupils in Maths, Reading and Writing to ensure pupils achieving ‘expected’ progress rises to 75%.</a:t>
                      </a:r>
                      <a:endParaRPr lang="en-GB"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714055"/>
                  </a:ext>
                </a:extLst>
              </a:tr>
              <a:tr h="909648">
                <a:tc>
                  <a:txBody>
                    <a:bodyPr/>
                    <a:lstStyle/>
                    <a:p>
                      <a:pPr marL="457200" indent="-457200" algn="l">
                        <a:lnSpc>
                          <a:spcPct val="107000"/>
                        </a:lnSpc>
                        <a:spcAft>
                          <a:spcPts val="0"/>
                        </a:spcAft>
                      </a:pPr>
                      <a:r>
                        <a:rPr lang="en-GB" sz="1800" b="1" u="sng" dirty="0">
                          <a:effectLst/>
                          <a:latin typeface="Century Gothic" panose="020B0502020202020204" pitchFamily="34" charset="0"/>
                          <a:ea typeface="Century Gothic" panose="020B0502020202020204" pitchFamily="34" charset="0"/>
                          <a:cs typeface="Century Gothic" panose="020B0502020202020204" pitchFamily="34" charset="0"/>
                        </a:rPr>
                        <a:t>KPI 3 -</a:t>
                      </a:r>
                      <a:r>
                        <a:rPr lang="en-GB" sz="1800" b="1" u="none" dirty="0">
                          <a:effectLst/>
                          <a:latin typeface="Century Gothic" panose="020B0502020202020204" pitchFamily="34" charset="0"/>
                          <a:ea typeface="Century Gothic" panose="020B0502020202020204" pitchFamily="34" charset="0"/>
                          <a:cs typeface="Century Gothic" panose="020B0502020202020204" pitchFamily="34" charset="0"/>
                        </a:rPr>
                        <a:t> </a:t>
                      </a:r>
                      <a:r>
                        <a:rPr lang="en-GB" sz="1800" b="1" u="none" dirty="0">
                          <a:effectLst/>
                          <a:latin typeface="Century Gothic" panose="020B0502020202020204" pitchFamily="34" charset="0"/>
                          <a:ea typeface="Calibri" panose="020F0502020204030204" pitchFamily="34" charset="0"/>
                          <a:cs typeface="Arial" panose="020B0604020202020204" pitchFamily="34" charset="0"/>
                        </a:rPr>
                        <a:t> </a:t>
                      </a:r>
                      <a:r>
                        <a:rPr lang="en-GB" sz="1800" b="1" dirty="0">
                          <a:effectLst/>
                          <a:latin typeface="Century Gothic" panose="020B0502020202020204" pitchFamily="34" charset="0"/>
                          <a:ea typeface="Calibri" panose="020F0502020204030204" pitchFamily="34" charset="0"/>
                          <a:cs typeface="Arial" panose="020B0604020202020204" pitchFamily="34" charset="0"/>
                        </a:rPr>
                        <a:t>Increase the amount of pupils achieving ARE in Reading, especially boys achieving expected attainment in reading to ensure 75</a:t>
                      </a:r>
                      <a:r>
                        <a:rPr lang="en-GB" sz="1800" b="1" dirty="0" smtClean="0">
                          <a:effectLst/>
                          <a:latin typeface="Century Gothic" panose="020B0502020202020204" pitchFamily="34" charset="0"/>
                          <a:ea typeface="Calibri" panose="020F0502020204030204" pitchFamily="34" charset="0"/>
                          <a:cs typeface="Arial" panose="020B0604020202020204" pitchFamily="34" charset="0"/>
                        </a:rPr>
                        <a:t>%</a:t>
                      </a:r>
                      <a:endParaRPr lang="en-GB"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991291"/>
                  </a:ext>
                </a:extLst>
              </a:tr>
            </a:tbl>
          </a:graphicData>
        </a:graphic>
      </p:graphicFrame>
    </p:spTree>
    <p:extLst>
      <p:ext uri="{BB962C8B-B14F-4D97-AF65-F5344CB8AC3E}">
        <p14:creationId xmlns:p14="http://schemas.microsoft.com/office/powerpoint/2010/main" val="326064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8680"/>
            <a:ext cx="9829800" cy="1082674"/>
          </a:xfrm>
        </p:spPr>
        <p:txBody>
          <a:bodyPr>
            <a:normAutofit fontScale="90000"/>
          </a:bodyPr>
          <a:lstStyle/>
          <a:p>
            <a:r>
              <a:rPr lang="en-GB" b="1" u="sng" dirty="0" smtClean="0">
                <a:latin typeface="Century Gothic" panose="020B0502020202020204" pitchFamily="34" charset="0"/>
              </a:rPr>
              <a:t>KPI </a:t>
            </a:r>
            <a:r>
              <a:rPr lang="en-GB" b="1" u="sng" dirty="0">
                <a:latin typeface="Century Gothic" panose="020B0502020202020204" pitchFamily="34" charset="0"/>
              </a:rPr>
              <a:t>1: </a:t>
            </a:r>
            <a:r>
              <a:rPr lang="en-GB" b="1" dirty="0">
                <a:latin typeface="Century Gothic" panose="020B0502020202020204" pitchFamily="34" charset="0"/>
              </a:rPr>
              <a:t>In EYFS ensure that 85.7% of pupils achieve GLD</a:t>
            </a:r>
            <a:r>
              <a:rPr lang="en-GB" b="1" u="sng" dirty="0"/>
              <a:t/>
            </a:r>
            <a:br>
              <a:rPr lang="en-GB" b="1" u="sng" dirty="0"/>
            </a:br>
            <a:endParaRPr lang="en-GB" b="1" u="sng" dirty="0"/>
          </a:p>
        </p:txBody>
      </p:sp>
      <p:sp>
        <p:nvSpPr>
          <p:cNvPr id="3" name="Content Placeholder 2"/>
          <p:cNvSpPr>
            <a:spLocks noGrp="1"/>
          </p:cNvSpPr>
          <p:nvPr>
            <p:ph idx="1"/>
          </p:nvPr>
        </p:nvSpPr>
        <p:spPr/>
        <p:txBody>
          <a:bodyPr>
            <a:normAutofit fontScale="77500" lnSpcReduction="20000"/>
          </a:bodyPr>
          <a:lstStyle/>
          <a:p>
            <a:r>
              <a:rPr lang="en-GB" b="1" dirty="0" smtClean="0">
                <a:latin typeface="Century Gothic" panose="020B0502020202020204" pitchFamily="34" charset="0"/>
              </a:rPr>
              <a:t>Appointment of Miss Goodall- EYFS specialist</a:t>
            </a:r>
          </a:p>
          <a:p>
            <a:r>
              <a:rPr lang="en-GB" b="1" dirty="0" smtClean="0">
                <a:latin typeface="Century Gothic" panose="020B0502020202020204" pitchFamily="34" charset="0"/>
              </a:rPr>
              <a:t>Daily RWI phonics</a:t>
            </a:r>
          </a:p>
          <a:p>
            <a:r>
              <a:rPr lang="en-GB" b="1" dirty="0" smtClean="0">
                <a:latin typeface="Century Gothic" panose="020B0502020202020204" pitchFamily="34" charset="0"/>
              </a:rPr>
              <a:t>Daily maths skills </a:t>
            </a:r>
          </a:p>
          <a:p>
            <a:r>
              <a:rPr lang="en-GB" b="1" dirty="0" smtClean="0">
                <a:latin typeface="Century Gothic" panose="020B0502020202020204" pitchFamily="34" charset="0"/>
              </a:rPr>
              <a:t>Play Dough </a:t>
            </a:r>
            <a:r>
              <a:rPr lang="en-GB" b="1" dirty="0">
                <a:latin typeface="Century Gothic" panose="020B0502020202020204" pitchFamily="34" charset="0"/>
              </a:rPr>
              <a:t>R</a:t>
            </a:r>
            <a:r>
              <a:rPr lang="en-GB" b="1" dirty="0" smtClean="0">
                <a:latin typeface="Century Gothic" panose="020B0502020202020204" pitchFamily="34" charset="0"/>
              </a:rPr>
              <a:t>ock- Fine motor skills</a:t>
            </a:r>
          </a:p>
          <a:p>
            <a:r>
              <a:rPr lang="en-GB" b="1" dirty="0" smtClean="0">
                <a:latin typeface="Century Gothic" panose="020B0502020202020204" pitchFamily="34" charset="0"/>
              </a:rPr>
              <a:t>Daily writing tasks</a:t>
            </a:r>
          </a:p>
          <a:p>
            <a:r>
              <a:rPr lang="en-GB" b="1" dirty="0" smtClean="0">
                <a:latin typeface="Century Gothic" panose="020B0502020202020204" pitchFamily="34" charset="0"/>
              </a:rPr>
              <a:t>Encouraging independence</a:t>
            </a:r>
          </a:p>
          <a:p>
            <a:r>
              <a:rPr lang="en-GB" b="1" dirty="0" smtClean="0">
                <a:latin typeface="Century Gothic" panose="020B0502020202020204" pitchFamily="34" charset="0"/>
              </a:rPr>
              <a:t>Introduce systems used across the school to aid transition </a:t>
            </a:r>
          </a:p>
          <a:p>
            <a:r>
              <a:rPr lang="en-GB" b="1" dirty="0" smtClean="0">
                <a:latin typeface="Century Gothic" panose="020B0502020202020204" pitchFamily="34" charset="0"/>
              </a:rPr>
              <a:t>High expectations across the board </a:t>
            </a:r>
          </a:p>
          <a:p>
            <a:r>
              <a:rPr lang="en-GB" b="1" dirty="0" smtClean="0">
                <a:latin typeface="Century Gothic" panose="020B0502020202020204" pitchFamily="34" charset="0"/>
              </a:rPr>
              <a:t>Immersing children amongst challenge and choice daily</a:t>
            </a:r>
          </a:p>
          <a:p>
            <a:pPr marL="0" indent="0">
              <a:buNone/>
            </a:pPr>
            <a:endParaRPr lang="en-GB" dirty="0" smtClean="0">
              <a:latin typeface="Century Gothic" panose="020B0502020202020204" pitchFamily="34" charset="0"/>
            </a:endParaRPr>
          </a:p>
          <a:p>
            <a:endParaRPr lang="en-GB" dirty="0"/>
          </a:p>
        </p:txBody>
      </p:sp>
    </p:spTree>
    <p:extLst>
      <p:ext uri="{BB962C8B-B14F-4D97-AF65-F5344CB8AC3E}">
        <p14:creationId xmlns:p14="http://schemas.microsoft.com/office/powerpoint/2010/main" val="25977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746126"/>
            <a:ext cx="9829800" cy="1082674"/>
          </a:xfrm>
        </p:spPr>
        <p:txBody>
          <a:bodyPr>
            <a:normAutofit fontScale="90000"/>
          </a:bodyPr>
          <a:lstStyle/>
          <a:p>
            <a:r>
              <a:rPr lang="en-GB" sz="2700" b="1" u="sng" dirty="0" smtClean="0">
                <a:latin typeface="Century Gothic" panose="020B0502020202020204" pitchFamily="34" charset="0"/>
              </a:rPr>
              <a:t>KPI 2:</a:t>
            </a:r>
            <a:r>
              <a:rPr lang="en-GB" sz="2700" b="1" dirty="0" smtClean="0">
                <a:latin typeface="Century Gothic" panose="020B0502020202020204" pitchFamily="34" charset="0"/>
              </a:rPr>
              <a:t> </a:t>
            </a:r>
            <a:r>
              <a:rPr lang="en-GB" sz="2200" b="1" dirty="0" smtClean="0">
                <a:latin typeface="Century Gothic" panose="020B0502020202020204" pitchFamily="34" charset="0"/>
                <a:ea typeface="Calibri" panose="020F0502020204030204" pitchFamily="34" charset="0"/>
                <a:cs typeface="Arial" panose="020B0604020202020204" pitchFamily="34" charset="0"/>
              </a:rPr>
              <a:t>Ensure </a:t>
            </a:r>
            <a:r>
              <a:rPr lang="en-GB" sz="2200" b="1" dirty="0">
                <a:latin typeface="Century Gothic" panose="020B0502020202020204" pitchFamily="34" charset="0"/>
                <a:ea typeface="Calibri" panose="020F0502020204030204" pitchFamily="34" charset="0"/>
                <a:cs typeface="Arial" panose="020B0604020202020204" pitchFamily="34" charset="0"/>
              </a:rPr>
              <a:t>rapid progression of pupils in Maths, Reading and Writing to ensure pupils achieving ‘expected’ progress rises to 75%.</a:t>
            </a:r>
            <a:r>
              <a:rPr lang="en-GB" sz="4400" dirty="0">
                <a:latin typeface="Century Gothic" panose="020B0502020202020204" pitchFamily="34" charset="0"/>
                <a:ea typeface="Calibri" panose="020F0502020204030204" pitchFamily="34" charset="0"/>
                <a:cs typeface="Times New Roman" panose="02020603050405020304" pitchFamily="18" charset="0"/>
              </a:rPr>
              <a:t/>
            </a:r>
            <a:br>
              <a:rPr lang="en-GB" sz="4400" dirty="0">
                <a:latin typeface="Century Gothic" panose="020B0502020202020204" pitchFamily="34" charset="0"/>
                <a:ea typeface="Calibri" panose="020F0502020204030204" pitchFamily="34" charset="0"/>
                <a:cs typeface="Times New Roman" panose="02020603050405020304" pitchFamily="18" charset="0"/>
              </a:rPr>
            </a:br>
            <a:r>
              <a:rPr lang="en-GB" b="1" u="sng" dirty="0" smtClean="0"/>
              <a:t> </a:t>
            </a:r>
            <a:endParaRPr lang="en-GB" b="1" u="sng" dirty="0"/>
          </a:p>
        </p:txBody>
      </p:sp>
      <p:sp>
        <p:nvSpPr>
          <p:cNvPr id="3" name="Content Placeholder 2"/>
          <p:cNvSpPr>
            <a:spLocks noGrp="1"/>
          </p:cNvSpPr>
          <p:nvPr>
            <p:ph idx="1"/>
          </p:nvPr>
        </p:nvSpPr>
        <p:spPr/>
        <p:txBody>
          <a:bodyPr>
            <a:normAutofit fontScale="55000" lnSpcReduction="20000"/>
          </a:bodyPr>
          <a:lstStyle/>
          <a:p>
            <a:r>
              <a:rPr lang="en-GB" b="1" dirty="0" smtClean="0">
                <a:latin typeface="Century Gothic" panose="020B0502020202020204" pitchFamily="34" charset="0"/>
              </a:rPr>
              <a:t>Same day intervention</a:t>
            </a:r>
          </a:p>
          <a:p>
            <a:r>
              <a:rPr lang="en-GB" b="1" dirty="0" smtClean="0">
                <a:latin typeface="Century Gothic" panose="020B0502020202020204" pitchFamily="34" charset="0"/>
              </a:rPr>
              <a:t>Spelling Shed</a:t>
            </a:r>
          </a:p>
          <a:p>
            <a:r>
              <a:rPr lang="en-GB" b="1" dirty="0" smtClean="0">
                <a:latin typeface="Century Gothic" panose="020B0502020202020204" pitchFamily="34" charset="0"/>
              </a:rPr>
              <a:t>Mr Hall – Ex maths teacher every Tuesday morning to work with small groups with a reading and maths focus</a:t>
            </a:r>
          </a:p>
          <a:p>
            <a:r>
              <a:rPr lang="en-GB" b="1" dirty="0" smtClean="0">
                <a:latin typeface="Century Gothic" panose="020B0502020202020204" pitchFamily="34" charset="0"/>
              </a:rPr>
              <a:t>Timetable Rock Stars</a:t>
            </a:r>
          </a:p>
          <a:p>
            <a:r>
              <a:rPr lang="en-GB" b="1" dirty="0" smtClean="0">
                <a:latin typeface="Century Gothic" panose="020B0502020202020204" pitchFamily="34" charset="0"/>
              </a:rPr>
              <a:t>Maths Whizz </a:t>
            </a:r>
          </a:p>
          <a:p>
            <a:r>
              <a:rPr lang="en-GB" b="1" dirty="0" smtClean="0">
                <a:latin typeface="Century Gothic" panose="020B0502020202020204" pitchFamily="34" charset="0"/>
              </a:rPr>
              <a:t>Tailored intervention </a:t>
            </a:r>
          </a:p>
          <a:p>
            <a:r>
              <a:rPr lang="en-GB" b="1" dirty="0" smtClean="0">
                <a:latin typeface="Century Gothic" panose="020B0502020202020204" pitchFamily="34" charset="0"/>
              </a:rPr>
              <a:t>Guided Reading- Whole class (reciprocal), group based guided reading</a:t>
            </a:r>
          </a:p>
          <a:p>
            <a:r>
              <a:rPr lang="en-GB" b="1" dirty="0" smtClean="0">
                <a:latin typeface="Century Gothic" panose="020B0502020202020204" pitchFamily="34" charset="0"/>
              </a:rPr>
              <a:t>Reading Karate</a:t>
            </a:r>
          </a:p>
          <a:p>
            <a:r>
              <a:rPr lang="en-GB" b="1" dirty="0" smtClean="0">
                <a:latin typeface="Century Gothic" panose="020B0502020202020204" pitchFamily="34" charset="0"/>
              </a:rPr>
              <a:t>Class book read</a:t>
            </a:r>
          </a:p>
          <a:p>
            <a:r>
              <a:rPr lang="en-GB" b="1" dirty="0" smtClean="0">
                <a:latin typeface="Century Gothic" panose="020B0502020202020204" pitchFamily="34" charset="0"/>
              </a:rPr>
              <a:t>Book talk</a:t>
            </a:r>
            <a:endParaRPr lang="en-GB" b="1" dirty="0">
              <a:latin typeface="Century Gothic" panose="020B0502020202020204" pitchFamily="34" charset="0"/>
            </a:endParaRPr>
          </a:p>
        </p:txBody>
      </p:sp>
    </p:spTree>
    <p:extLst>
      <p:ext uri="{BB962C8B-B14F-4D97-AF65-F5344CB8AC3E}">
        <p14:creationId xmlns:p14="http://schemas.microsoft.com/office/powerpoint/2010/main" val="418788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6126"/>
            <a:ext cx="9829800" cy="1082674"/>
          </a:xfrm>
        </p:spPr>
        <p:txBody>
          <a:bodyPr>
            <a:normAutofit fontScale="90000"/>
          </a:bodyPr>
          <a:lstStyle/>
          <a:p>
            <a:r>
              <a:rPr lang="en-GB" b="1" u="sng" dirty="0" smtClean="0">
                <a:latin typeface="Century Gothic" panose="020B0502020202020204" pitchFamily="34" charset="0"/>
              </a:rPr>
              <a:t>KPI </a:t>
            </a:r>
            <a:r>
              <a:rPr lang="en-GB" b="1" u="sng" dirty="0">
                <a:latin typeface="Century Gothic" panose="020B0502020202020204" pitchFamily="34" charset="0"/>
              </a:rPr>
              <a:t>3:</a:t>
            </a:r>
            <a:r>
              <a:rPr lang="en-GB" b="1" dirty="0">
                <a:latin typeface="Century Gothic" panose="020B0502020202020204" pitchFamily="34" charset="0"/>
              </a:rPr>
              <a:t> </a:t>
            </a:r>
            <a:r>
              <a:rPr lang="en-GB" sz="2200" b="1" dirty="0">
                <a:latin typeface="Century Gothic" panose="020B0502020202020204" pitchFamily="34" charset="0"/>
              </a:rPr>
              <a:t>Increase the amount of pupils achieving ARE in Reading, especially boys achieving expected attainment in reading to ensure 75%</a:t>
            </a:r>
            <a:r>
              <a:rPr lang="en-GB" b="1" u="sng" dirty="0">
                <a:latin typeface="Century Gothic" panose="020B0502020202020204" pitchFamily="34" charset="0"/>
              </a:rPr>
              <a:t/>
            </a:r>
            <a:br>
              <a:rPr lang="en-GB" b="1" u="sng" dirty="0">
                <a:latin typeface="Century Gothic" panose="020B0502020202020204" pitchFamily="34" charset="0"/>
              </a:rPr>
            </a:br>
            <a:endParaRPr lang="en-GB" b="1" u="sng" dirty="0">
              <a:latin typeface="Century Gothic" panose="020B0502020202020204" pitchFamily="34" charset="0"/>
            </a:endParaRPr>
          </a:p>
        </p:txBody>
      </p:sp>
      <p:sp>
        <p:nvSpPr>
          <p:cNvPr id="3" name="Content Placeholder 2"/>
          <p:cNvSpPr>
            <a:spLocks noGrp="1"/>
          </p:cNvSpPr>
          <p:nvPr>
            <p:ph idx="1"/>
          </p:nvPr>
        </p:nvSpPr>
        <p:spPr>
          <a:xfrm>
            <a:off x="1703512" y="1628800"/>
            <a:ext cx="9144000" cy="4264496"/>
          </a:xfrm>
        </p:spPr>
        <p:txBody>
          <a:bodyPr>
            <a:normAutofit fontScale="77500" lnSpcReduction="20000"/>
          </a:bodyPr>
          <a:lstStyle/>
          <a:p>
            <a:r>
              <a:rPr lang="en-GB" b="1" dirty="0">
                <a:latin typeface="Century Gothic" panose="020B0502020202020204" pitchFamily="34" charset="0"/>
              </a:rPr>
              <a:t>Tailored intervention </a:t>
            </a:r>
          </a:p>
          <a:p>
            <a:r>
              <a:rPr lang="en-GB" b="1" dirty="0">
                <a:latin typeface="Century Gothic" panose="020B0502020202020204" pitchFamily="34" charset="0"/>
              </a:rPr>
              <a:t>Guided Reading- Whole class (</a:t>
            </a:r>
            <a:r>
              <a:rPr lang="en-GB" b="1" dirty="0" smtClean="0">
                <a:latin typeface="Century Gothic" panose="020B0502020202020204" pitchFamily="34" charset="0"/>
              </a:rPr>
              <a:t>reciprocal)/ group </a:t>
            </a:r>
            <a:r>
              <a:rPr lang="en-GB" b="1" dirty="0">
                <a:latin typeface="Century Gothic" panose="020B0502020202020204" pitchFamily="34" charset="0"/>
              </a:rPr>
              <a:t>based guided reading</a:t>
            </a:r>
          </a:p>
          <a:p>
            <a:r>
              <a:rPr lang="en-GB" b="1" dirty="0">
                <a:latin typeface="Century Gothic" panose="020B0502020202020204" pitchFamily="34" charset="0"/>
              </a:rPr>
              <a:t>Reading Karate</a:t>
            </a:r>
          </a:p>
          <a:p>
            <a:r>
              <a:rPr lang="en-GB" b="1" dirty="0">
                <a:latin typeface="Century Gothic" panose="020B0502020202020204" pitchFamily="34" charset="0"/>
              </a:rPr>
              <a:t>Class book </a:t>
            </a:r>
            <a:r>
              <a:rPr lang="en-GB" b="1" dirty="0" smtClean="0">
                <a:latin typeface="Century Gothic" panose="020B0502020202020204" pitchFamily="34" charset="0"/>
              </a:rPr>
              <a:t>read- </a:t>
            </a:r>
            <a:r>
              <a:rPr lang="en-GB" b="1" i="1" dirty="0" smtClean="0">
                <a:latin typeface="Century Gothic" panose="020B0502020202020204" pitchFamily="34" charset="0"/>
              </a:rPr>
              <a:t>‘Sputniks Guide to life, Who let the Gods out, Broccoli boy’</a:t>
            </a:r>
            <a:endParaRPr lang="en-GB" b="1" dirty="0">
              <a:latin typeface="Century Gothic" panose="020B0502020202020204" pitchFamily="34" charset="0"/>
            </a:endParaRPr>
          </a:p>
          <a:p>
            <a:r>
              <a:rPr lang="en-GB" b="1" dirty="0">
                <a:latin typeface="Century Gothic" panose="020B0502020202020204" pitchFamily="34" charset="0"/>
              </a:rPr>
              <a:t>Book </a:t>
            </a:r>
            <a:r>
              <a:rPr lang="en-GB" b="1" dirty="0" smtClean="0">
                <a:latin typeface="Century Gothic" panose="020B0502020202020204" pitchFamily="34" charset="0"/>
              </a:rPr>
              <a:t>talk</a:t>
            </a:r>
            <a:endParaRPr lang="en-GB" dirty="0" smtClean="0"/>
          </a:p>
          <a:p>
            <a:r>
              <a:rPr lang="en-GB" b="1" dirty="0" smtClean="0">
                <a:latin typeface="Century Gothic" panose="020B0502020202020204" pitchFamily="34" charset="0"/>
              </a:rPr>
              <a:t>Volunteer readers </a:t>
            </a:r>
          </a:p>
          <a:p>
            <a:r>
              <a:rPr lang="en-GB" b="1" dirty="0" smtClean="0">
                <a:latin typeface="Century Gothic" panose="020B0502020202020204" pitchFamily="34" charset="0"/>
              </a:rPr>
              <a:t>Systematic phonics daily- Progress already been seen as a result of this.  </a:t>
            </a:r>
          </a:p>
          <a:p>
            <a:r>
              <a:rPr lang="en-GB" b="1" dirty="0" smtClean="0">
                <a:latin typeface="Century Gothic" panose="020B0502020202020204" pitchFamily="34" charset="0"/>
              </a:rPr>
              <a:t>Display words around classrooms </a:t>
            </a:r>
          </a:p>
          <a:p>
            <a:r>
              <a:rPr lang="en-GB" b="1" dirty="0" smtClean="0">
                <a:latin typeface="Century Gothic" panose="020B0502020202020204" pitchFamily="34" charset="0"/>
              </a:rPr>
              <a:t>Reading challenges</a:t>
            </a:r>
          </a:p>
          <a:p>
            <a:r>
              <a:rPr lang="en-GB" b="1" dirty="0" smtClean="0">
                <a:latin typeface="Century Gothic" panose="020B0502020202020204" pitchFamily="34" charset="0"/>
              </a:rPr>
              <a:t>Daily readers in class </a:t>
            </a:r>
          </a:p>
          <a:p>
            <a:r>
              <a:rPr lang="en-GB" b="1" dirty="0" smtClean="0">
                <a:latin typeface="Century Gothic" panose="020B0502020202020204" pitchFamily="34" charset="0"/>
              </a:rPr>
              <a:t>Spelling Shed linked to weekly spelling list. </a:t>
            </a:r>
            <a:endParaRPr lang="en-GB" b="1" dirty="0">
              <a:latin typeface="Century Gothic" panose="020B0502020202020204" pitchFamily="34" charset="0"/>
            </a:endParaRPr>
          </a:p>
        </p:txBody>
      </p:sp>
    </p:spTree>
    <p:extLst>
      <p:ext uri="{BB962C8B-B14F-4D97-AF65-F5344CB8AC3E}">
        <p14:creationId xmlns:p14="http://schemas.microsoft.com/office/powerpoint/2010/main" val="294486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698" y="-387424"/>
            <a:ext cx="9829800" cy="1082674"/>
          </a:xfrm>
        </p:spPr>
        <p:txBody>
          <a:bodyPr/>
          <a:lstStyle/>
          <a:p>
            <a:r>
              <a:rPr lang="en-GB" b="1" u="sng" dirty="0" smtClean="0">
                <a:latin typeface="Century Gothic" panose="020B0502020202020204" pitchFamily="34" charset="0"/>
              </a:rPr>
              <a:t>Rita the </a:t>
            </a:r>
            <a:r>
              <a:rPr lang="en-GB" b="1" u="sng" dirty="0">
                <a:latin typeface="Century Gothic" panose="020B0502020202020204" pitchFamily="34" charset="0"/>
              </a:rPr>
              <a:t>L</a:t>
            </a:r>
            <a:r>
              <a:rPr lang="en-GB" b="1" u="sng" dirty="0" smtClean="0">
                <a:latin typeface="Century Gothic" panose="020B0502020202020204" pitchFamily="34" charset="0"/>
              </a:rPr>
              <a:t>earning Assistant Dog:</a:t>
            </a:r>
            <a:endParaRPr lang="en-GB" b="1" u="sng" dirty="0">
              <a:latin typeface="Century Gothic" panose="020B0502020202020204" pitchFamily="34" charset="0"/>
            </a:endParaRPr>
          </a:p>
        </p:txBody>
      </p:sp>
      <p:pic>
        <p:nvPicPr>
          <p:cNvPr id="3074" name="Picture 2" descr="d6c99302-5893-40f0-8ddd-70633c3737ad@GBRP2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823" y="1067543"/>
            <a:ext cx="4217549" cy="56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904312" y="476672"/>
            <a:ext cx="3096344" cy="3970318"/>
          </a:xfrm>
          <a:prstGeom prst="rect">
            <a:avLst/>
          </a:prstGeom>
          <a:noFill/>
        </p:spPr>
        <p:txBody>
          <a:bodyPr wrap="square" rtlCol="0">
            <a:spAutoFit/>
          </a:bodyPr>
          <a:lstStyle/>
          <a:p>
            <a:r>
              <a:rPr lang="en-GB" b="1" u="sng" dirty="0" smtClean="0">
                <a:latin typeface="Century Gothic" panose="020B0502020202020204" pitchFamily="34" charset="0"/>
              </a:rPr>
              <a:t>Apologies… </a:t>
            </a:r>
          </a:p>
          <a:p>
            <a:endParaRPr lang="en-GB" b="1" dirty="0">
              <a:latin typeface="Century Gothic" panose="020B0502020202020204" pitchFamily="34" charset="0"/>
            </a:endParaRPr>
          </a:p>
          <a:p>
            <a:r>
              <a:rPr lang="en-GB" b="1" dirty="0" smtClean="0">
                <a:latin typeface="Century Gothic" panose="020B0502020202020204" pitchFamily="34" charset="0"/>
              </a:rPr>
              <a:t>We whole heartedly apologies for how abruptly you were introduced to Rita. Our intention was to notify you of her arrival well in advance of it happening but for one reason or another we were unable to do that. </a:t>
            </a:r>
          </a:p>
          <a:p>
            <a:endParaRPr lang="en-GB" b="1" dirty="0">
              <a:latin typeface="Century Gothic" panose="020B0502020202020204" pitchFamily="34" charset="0"/>
            </a:endParaRPr>
          </a:p>
          <a:p>
            <a:r>
              <a:rPr lang="en-GB" b="1" u="sng" dirty="0" smtClean="0">
                <a:latin typeface="Century Gothic" panose="020B0502020202020204" pitchFamily="34" charset="0"/>
              </a:rPr>
              <a:t>However… </a:t>
            </a:r>
            <a:endParaRPr lang="en-GB" b="1" u="sng" dirty="0">
              <a:latin typeface="Century Gothic" panose="020B0502020202020204" pitchFamily="34" charset="0"/>
            </a:endParaRPr>
          </a:p>
        </p:txBody>
      </p:sp>
      <p:sp>
        <p:nvSpPr>
          <p:cNvPr id="7" name="TextBox 6"/>
          <p:cNvSpPr txBox="1"/>
          <p:nvPr/>
        </p:nvSpPr>
        <p:spPr>
          <a:xfrm>
            <a:off x="178891" y="1045057"/>
            <a:ext cx="3888432" cy="861774"/>
          </a:xfrm>
          <a:prstGeom prst="rect">
            <a:avLst/>
          </a:prstGeom>
          <a:noFill/>
        </p:spPr>
        <p:txBody>
          <a:bodyPr wrap="square" rtlCol="0">
            <a:spAutoFit/>
          </a:bodyPr>
          <a:lstStyle/>
          <a:p>
            <a:r>
              <a:rPr lang="en-GB" b="1" u="sng" dirty="0" smtClean="0">
                <a:latin typeface="Century Gothic" panose="020B0502020202020204" pitchFamily="34" charset="0"/>
              </a:rPr>
              <a:t>Rita’s timetable: </a:t>
            </a:r>
          </a:p>
          <a:p>
            <a:r>
              <a:rPr lang="en-GB" sz="1600" dirty="0" smtClean="0">
                <a:latin typeface="Century Gothic" panose="020B0502020202020204" pitchFamily="34" charset="0"/>
              </a:rPr>
              <a:t>Currently in </a:t>
            </a:r>
            <a:r>
              <a:rPr lang="en-GB" sz="1600" b="1" dirty="0" smtClean="0">
                <a:latin typeface="Century Gothic" panose="020B0502020202020204" pitchFamily="34" charset="0"/>
              </a:rPr>
              <a:t>Tuesday, Wednesday</a:t>
            </a:r>
            <a:r>
              <a:rPr lang="en-GB" sz="1600" dirty="0" smtClean="0">
                <a:latin typeface="Century Gothic" panose="020B0502020202020204" pitchFamily="34" charset="0"/>
              </a:rPr>
              <a:t> and </a:t>
            </a:r>
            <a:r>
              <a:rPr lang="en-GB" sz="1600" b="1" dirty="0" smtClean="0">
                <a:latin typeface="Century Gothic" panose="020B0502020202020204" pitchFamily="34" charset="0"/>
              </a:rPr>
              <a:t>Friday’s</a:t>
            </a:r>
            <a:endParaRPr lang="en-GB" sz="1600" b="1" dirty="0">
              <a:latin typeface="Century Gothic" panose="020B0502020202020204" pitchFamily="34" charset="0"/>
            </a:endParaRPr>
          </a:p>
        </p:txBody>
      </p:sp>
      <p:sp>
        <p:nvSpPr>
          <p:cNvPr id="8" name="TextBox 7"/>
          <p:cNvSpPr txBox="1"/>
          <p:nvPr/>
        </p:nvSpPr>
        <p:spPr>
          <a:xfrm>
            <a:off x="178891" y="2256638"/>
            <a:ext cx="3816424" cy="2646878"/>
          </a:xfrm>
          <a:prstGeom prst="rect">
            <a:avLst/>
          </a:prstGeom>
          <a:noFill/>
        </p:spPr>
        <p:txBody>
          <a:bodyPr wrap="square" rtlCol="0">
            <a:spAutoFit/>
          </a:bodyPr>
          <a:lstStyle/>
          <a:p>
            <a:r>
              <a:rPr lang="en-GB" b="1" u="sng" dirty="0" smtClean="0">
                <a:latin typeface="Century Gothic" panose="020B0502020202020204" pitchFamily="34" charset="0"/>
              </a:rPr>
              <a:t>How are we allowed to have a dog in school?</a:t>
            </a:r>
          </a:p>
          <a:p>
            <a:pPr marL="285750" indent="-285750">
              <a:buFont typeface="Arial" panose="020B0604020202020204" pitchFamily="34" charset="0"/>
              <a:buChar char="•"/>
            </a:pPr>
            <a:r>
              <a:rPr lang="en-GB" sz="1400" dirty="0" smtClean="0">
                <a:latin typeface="Century Gothic" panose="020B0502020202020204" pitchFamily="34" charset="0"/>
              </a:rPr>
              <a:t>Fully trained.</a:t>
            </a:r>
          </a:p>
          <a:p>
            <a:pPr marL="285750" indent="-285750">
              <a:buFont typeface="Arial" panose="020B0604020202020204" pitchFamily="34" charset="0"/>
              <a:buChar char="•"/>
            </a:pPr>
            <a:r>
              <a:rPr lang="en-GB" sz="1400" dirty="0" smtClean="0">
                <a:latin typeface="Century Gothic" panose="020B0502020202020204" pitchFamily="34" charset="0"/>
              </a:rPr>
              <a:t>Fully vaccinated.</a:t>
            </a:r>
          </a:p>
          <a:p>
            <a:pPr marL="285750" indent="-285750">
              <a:buFont typeface="Arial" panose="020B0604020202020204" pitchFamily="34" charset="0"/>
              <a:buChar char="•"/>
            </a:pPr>
            <a:r>
              <a:rPr lang="en-GB" sz="1400" dirty="0" smtClean="0">
                <a:latin typeface="Century Gothic" panose="020B0502020202020204" pitchFamily="34" charset="0"/>
              </a:rPr>
              <a:t>Behaviour has been assessed by dog handler.</a:t>
            </a:r>
          </a:p>
          <a:p>
            <a:pPr marL="285750" indent="-285750">
              <a:buFont typeface="Arial" panose="020B0604020202020204" pitchFamily="34" charset="0"/>
              <a:buChar char="•"/>
            </a:pPr>
            <a:r>
              <a:rPr lang="en-GB" sz="1400" dirty="0" smtClean="0">
                <a:latin typeface="Century Gothic" panose="020B0502020202020204" pitchFamily="34" charset="0"/>
              </a:rPr>
              <a:t>Insurance.</a:t>
            </a:r>
          </a:p>
          <a:p>
            <a:pPr marL="285750" indent="-285750">
              <a:buFont typeface="Arial" panose="020B0604020202020204" pitchFamily="34" charset="0"/>
              <a:buChar char="•"/>
            </a:pPr>
            <a:r>
              <a:rPr lang="en-GB" sz="1400" dirty="0" smtClean="0">
                <a:latin typeface="Century Gothic" panose="020B0502020202020204" pitchFamily="34" charset="0"/>
              </a:rPr>
              <a:t>Risk assessment.</a:t>
            </a:r>
          </a:p>
          <a:p>
            <a:pPr marL="285750" indent="-285750">
              <a:buFont typeface="Arial" panose="020B0604020202020204" pitchFamily="34" charset="0"/>
              <a:buChar char="•"/>
            </a:pPr>
            <a:r>
              <a:rPr lang="en-GB" sz="1400" dirty="0" smtClean="0">
                <a:latin typeface="Century Gothic" panose="020B0502020202020204" pitchFamily="34" charset="0"/>
              </a:rPr>
              <a:t>Pets in the work place policy CCE.</a:t>
            </a:r>
          </a:p>
          <a:p>
            <a:pPr marL="285750" indent="-285750">
              <a:buFont typeface="Arial" panose="020B0604020202020204" pitchFamily="34" charset="0"/>
              <a:buChar char="•"/>
            </a:pPr>
            <a:r>
              <a:rPr lang="en-GB" sz="1400" dirty="0" smtClean="0">
                <a:latin typeface="Century Gothic" panose="020B0502020202020204" pitchFamily="34" charset="0"/>
              </a:rPr>
              <a:t>Miss Goodall’s disclaimer.</a:t>
            </a:r>
            <a:endParaRPr lang="en-GB" sz="1400" dirty="0">
              <a:latin typeface="Century Gothic" panose="020B0502020202020204" pitchFamily="34" charset="0"/>
            </a:endParaRPr>
          </a:p>
          <a:p>
            <a:endParaRPr lang="en-GB" u="sng" dirty="0" smtClean="0">
              <a:latin typeface="Century Gothic" panose="020B0502020202020204" pitchFamily="34" charset="0"/>
            </a:endParaRPr>
          </a:p>
        </p:txBody>
      </p:sp>
    </p:spTree>
    <p:extLst>
      <p:ext uri="{BB962C8B-B14F-4D97-AF65-F5344CB8AC3E}">
        <p14:creationId xmlns:p14="http://schemas.microsoft.com/office/powerpoint/2010/main" val="240833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60445"/>
            <a:ext cx="9829800" cy="1082674"/>
          </a:xfrm>
        </p:spPr>
        <p:txBody>
          <a:bodyPr/>
          <a:lstStyle/>
          <a:p>
            <a:r>
              <a:rPr lang="en-GB" b="1" u="sng" dirty="0" smtClean="0">
                <a:latin typeface="Century Gothic" panose="020B0502020202020204" pitchFamily="34" charset="0"/>
              </a:rPr>
              <a:t>Why?</a:t>
            </a:r>
            <a:endParaRPr lang="en-GB" b="1" u="sng" dirty="0">
              <a:latin typeface="Century Gothic" panose="020B0502020202020204" pitchFamily="34" charset="0"/>
            </a:endParaRPr>
          </a:p>
        </p:txBody>
      </p:sp>
      <p:sp>
        <p:nvSpPr>
          <p:cNvPr id="3" name="Content Placeholder 2"/>
          <p:cNvSpPr>
            <a:spLocks noGrp="1"/>
          </p:cNvSpPr>
          <p:nvPr>
            <p:ph idx="1"/>
          </p:nvPr>
        </p:nvSpPr>
        <p:spPr>
          <a:xfrm>
            <a:off x="1524000" y="1052736"/>
            <a:ext cx="9144000" cy="4624536"/>
          </a:xfrm>
        </p:spPr>
        <p:txBody>
          <a:bodyPr>
            <a:normAutofit fontScale="47500" lnSpcReduction="20000"/>
          </a:bodyPr>
          <a:lstStyle/>
          <a:p>
            <a:pPr marL="0" indent="0">
              <a:buNone/>
            </a:pPr>
            <a:r>
              <a:rPr lang="en-GB" sz="3500" b="1" u="sng" dirty="0">
                <a:latin typeface="Century Gothic" panose="020B0502020202020204" pitchFamily="34" charset="0"/>
              </a:rPr>
              <a:t>Main </a:t>
            </a:r>
            <a:r>
              <a:rPr lang="en-GB" sz="3500" b="1" u="sng" dirty="0" smtClean="0">
                <a:latin typeface="Century Gothic" panose="020B0502020202020204" pitchFamily="34" charset="0"/>
              </a:rPr>
              <a:t>benefits</a:t>
            </a:r>
            <a:endParaRPr lang="en-GB" sz="3500" b="1" u="sng" dirty="0">
              <a:latin typeface="Century Gothic" panose="020B0502020202020204" pitchFamily="34" charset="0"/>
            </a:endParaRPr>
          </a:p>
          <a:p>
            <a:pPr lvl="0"/>
            <a:r>
              <a:rPr lang="en-GB" sz="3500" dirty="0">
                <a:latin typeface="Century Gothic" panose="020B0502020202020204" pitchFamily="34" charset="0"/>
              </a:rPr>
              <a:t>C</a:t>
            </a:r>
            <a:r>
              <a:rPr lang="en-GB" sz="3500" dirty="0" smtClean="0">
                <a:latin typeface="Century Gothic" panose="020B0502020202020204" pitchFamily="34" charset="0"/>
              </a:rPr>
              <a:t>hildren </a:t>
            </a:r>
            <a:r>
              <a:rPr lang="en-GB" sz="3500" dirty="0">
                <a:latin typeface="Century Gothic" panose="020B0502020202020204" pitchFamily="34" charset="0"/>
              </a:rPr>
              <a:t>learn skills that result in better connection and relationships</a:t>
            </a:r>
          </a:p>
          <a:p>
            <a:pPr lvl="0"/>
            <a:r>
              <a:rPr lang="en-GB" sz="3500" dirty="0">
                <a:latin typeface="Century Gothic" panose="020B0502020202020204" pitchFamily="34" charset="0"/>
              </a:rPr>
              <a:t>physical benefits including lower blood pressure, reduced anxiety, increased self esteem, a tendency to forget about insecurities and limitations, increased immune system </a:t>
            </a:r>
          </a:p>
          <a:p>
            <a:pPr lvl="0"/>
            <a:r>
              <a:rPr lang="en-GB" sz="3500" dirty="0">
                <a:latin typeface="Century Gothic" panose="020B0502020202020204" pitchFamily="34" charset="0"/>
              </a:rPr>
              <a:t>socio-emotional support that facilitates coping, recovery, and resilience and offer comfort, affection, and a sense of </a:t>
            </a:r>
            <a:r>
              <a:rPr lang="en-GB" sz="3500" dirty="0" smtClean="0">
                <a:latin typeface="Century Gothic" panose="020B0502020202020204" pitchFamily="34" charset="0"/>
              </a:rPr>
              <a:t>security</a:t>
            </a:r>
            <a:endParaRPr lang="en-GB" sz="3500" dirty="0">
              <a:latin typeface="Century Gothic" panose="020B0502020202020204" pitchFamily="34" charset="0"/>
            </a:endParaRPr>
          </a:p>
          <a:p>
            <a:r>
              <a:rPr lang="en-GB" sz="3500" dirty="0">
                <a:latin typeface="Century Gothic" panose="020B0502020202020204" pitchFamily="34" charset="0"/>
              </a:rPr>
              <a:t>The presence of a companion dog in Carne class especially has helped the children to  build trust in their new teacher in a relatively short period of time following a period of inconsistency, which has meant they are more relaxed and motivated to engage in their learning far earlier into the term .  </a:t>
            </a:r>
          </a:p>
          <a:p>
            <a:pPr marL="0" indent="0">
              <a:buNone/>
            </a:pPr>
            <a:r>
              <a:rPr lang="en-GB" sz="3500" b="1" u="sng" dirty="0">
                <a:latin typeface="Century Gothic" panose="020B0502020202020204" pitchFamily="34" charset="0"/>
              </a:rPr>
              <a:t>Additional child/ need specific benefits;</a:t>
            </a:r>
          </a:p>
          <a:p>
            <a:pPr lvl="0"/>
            <a:r>
              <a:rPr lang="en-GB" sz="3500" dirty="0">
                <a:latin typeface="Century Gothic" panose="020B0502020202020204" pitchFamily="34" charset="0"/>
              </a:rPr>
              <a:t>Increased effectiveness of thrive/TIS activities with the presence of the dog</a:t>
            </a:r>
          </a:p>
          <a:p>
            <a:pPr lvl="0"/>
            <a:r>
              <a:rPr lang="en-GB" sz="3500" dirty="0">
                <a:latin typeface="Century Gothic" panose="020B0502020202020204" pitchFamily="34" charset="0"/>
              </a:rPr>
              <a:t>Physical therapy assisted by the dog for children with sensory processing needs</a:t>
            </a:r>
          </a:p>
          <a:p>
            <a:endParaRPr lang="en-GB" dirty="0"/>
          </a:p>
        </p:txBody>
      </p:sp>
    </p:spTree>
    <p:extLst>
      <p:ext uri="{BB962C8B-B14F-4D97-AF65-F5344CB8AC3E}">
        <p14:creationId xmlns:p14="http://schemas.microsoft.com/office/powerpoint/2010/main" val="289268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entury Gothic" panose="020B0502020202020204" pitchFamily="34" charset="0"/>
              </a:rPr>
              <a:t>Mr Tyers job share and recruitment: </a:t>
            </a:r>
            <a:endParaRPr lang="en-GB" b="1" u="sng" dirty="0">
              <a:latin typeface="Century Gothic" panose="020B0502020202020204" pitchFamily="34" charset="0"/>
            </a:endParaRPr>
          </a:p>
        </p:txBody>
      </p:sp>
      <p:sp>
        <p:nvSpPr>
          <p:cNvPr id="3" name="Content Placeholder 2"/>
          <p:cNvSpPr>
            <a:spLocks noGrp="1"/>
          </p:cNvSpPr>
          <p:nvPr>
            <p:ph idx="1"/>
          </p:nvPr>
        </p:nvSpPr>
        <p:spPr>
          <a:xfrm>
            <a:off x="1524000" y="1828800"/>
            <a:ext cx="9144000" cy="3328392"/>
          </a:xfrm>
        </p:spPr>
        <p:txBody>
          <a:bodyPr>
            <a:normAutofit fontScale="85000" lnSpcReduction="20000"/>
          </a:bodyPr>
          <a:lstStyle/>
          <a:p>
            <a:r>
              <a:rPr lang="en-GB" dirty="0" smtClean="0">
                <a:latin typeface="Century Gothic" panose="020B0502020202020204" pitchFamily="34" charset="0"/>
              </a:rPr>
              <a:t>Why did Miss Linnell leave? </a:t>
            </a:r>
          </a:p>
          <a:p>
            <a:r>
              <a:rPr lang="en-GB" b="1" u="sng" dirty="0" smtClean="0">
                <a:latin typeface="Century Gothic" panose="020B0502020202020204" pitchFamily="34" charset="0"/>
              </a:rPr>
              <a:t>Role of HLTA </a:t>
            </a:r>
            <a:r>
              <a:rPr lang="en-GB" b="1" u="sng" dirty="0">
                <a:latin typeface="Century Gothic" panose="020B0502020202020204" pitchFamily="34" charset="0"/>
              </a:rPr>
              <a:t>when </a:t>
            </a:r>
            <a:r>
              <a:rPr lang="en-GB" b="1" u="sng" dirty="0" smtClean="0">
                <a:latin typeface="Century Gothic" panose="020B0502020202020204" pitchFamily="34" charset="0"/>
              </a:rPr>
              <a:t>covering: </a:t>
            </a:r>
          </a:p>
          <a:p>
            <a:pPr marL="0" indent="0">
              <a:buNone/>
            </a:pPr>
            <a:r>
              <a:rPr lang="en-GB" sz="1800" i="1" dirty="0" smtClean="0">
                <a:solidFill>
                  <a:srgbClr val="FF0000"/>
                </a:solidFill>
                <a:latin typeface="Century Gothic" panose="020B0502020202020204" pitchFamily="34" charset="0"/>
              </a:rPr>
              <a:t>Under the ATL guidance HLTA’s are able to: plan </a:t>
            </a:r>
            <a:r>
              <a:rPr lang="en-GB" sz="1800" i="1" dirty="0">
                <a:solidFill>
                  <a:srgbClr val="FF0000"/>
                </a:solidFill>
                <a:latin typeface="Century Gothic" panose="020B0502020202020204" pitchFamily="34" charset="0"/>
              </a:rPr>
              <a:t>and </a:t>
            </a:r>
            <a:r>
              <a:rPr lang="en-GB" sz="1800" i="1" dirty="0" smtClean="0">
                <a:solidFill>
                  <a:srgbClr val="FF0000"/>
                </a:solidFill>
                <a:latin typeface="Century Gothic" panose="020B0502020202020204" pitchFamily="34" charset="0"/>
              </a:rPr>
              <a:t>prepare </a:t>
            </a:r>
            <a:r>
              <a:rPr lang="en-GB" sz="1800" i="1" dirty="0">
                <a:solidFill>
                  <a:srgbClr val="FF0000"/>
                </a:solidFill>
                <a:latin typeface="Century Gothic" panose="020B0502020202020204" pitchFamily="34" charset="0"/>
              </a:rPr>
              <a:t>lessons and courses for </a:t>
            </a:r>
            <a:r>
              <a:rPr lang="en-GB" sz="1800" i="1" dirty="0" smtClean="0">
                <a:solidFill>
                  <a:srgbClr val="FF0000"/>
                </a:solidFill>
                <a:latin typeface="Century Gothic" panose="020B0502020202020204" pitchFamily="34" charset="0"/>
              </a:rPr>
              <a:t>pupils. Deliver </a:t>
            </a:r>
            <a:r>
              <a:rPr lang="en-GB" sz="1800" i="1" dirty="0">
                <a:solidFill>
                  <a:srgbClr val="FF0000"/>
                </a:solidFill>
                <a:latin typeface="Century Gothic" panose="020B0502020202020204" pitchFamily="34" charset="0"/>
              </a:rPr>
              <a:t>lessons to pupils; this includes delivery via distance learning or </a:t>
            </a:r>
            <a:r>
              <a:rPr lang="en-GB" sz="1800" i="1" dirty="0" smtClean="0">
                <a:solidFill>
                  <a:srgbClr val="FF0000"/>
                </a:solidFill>
                <a:latin typeface="Century Gothic" panose="020B0502020202020204" pitchFamily="34" charset="0"/>
              </a:rPr>
              <a:t>computer aided techniques and whole class lessons. Assessing </a:t>
            </a:r>
            <a:r>
              <a:rPr lang="en-GB" sz="1800" i="1" dirty="0">
                <a:solidFill>
                  <a:srgbClr val="FF0000"/>
                </a:solidFill>
                <a:latin typeface="Century Gothic" panose="020B0502020202020204" pitchFamily="34" charset="0"/>
              </a:rPr>
              <a:t>the development, progress and attainment of </a:t>
            </a:r>
            <a:r>
              <a:rPr lang="en-GB" sz="1800" i="1" dirty="0" smtClean="0">
                <a:solidFill>
                  <a:srgbClr val="FF0000"/>
                </a:solidFill>
                <a:latin typeface="Century Gothic" panose="020B0502020202020204" pitchFamily="34" charset="0"/>
              </a:rPr>
              <a:t>pupils. </a:t>
            </a:r>
            <a:r>
              <a:rPr lang="en-GB" sz="1800" i="1" dirty="0">
                <a:solidFill>
                  <a:srgbClr val="FF0000"/>
                </a:solidFill>
                <a:latin typeface="Century Gothic" panose="020B0502020202020204" pitchFamily="34" charset="0"/>
              </a:rPr>
              <a:t>R</a:t>
            </a:r>
            <a:r>
              <a:rPr lang="en-GB" sz="1800" i="1" dirty="0" smtClean="0">
                <a:solidFill>
                  <a:srgbClr val="FF0000"/>
                </a:solidFill>
                <a:latin typeface="Century Gothic" panose="020B0502020202020204" pitchFamily="34" charset="0"/>
              </a:rPr>
              <a:t>eporting </a:t>
            </a:r>
            <a:r>
              <a:rPr lang="en-GB" sz="1800" i="1" dirty="0">
                <a:solidFill>
                  <a:srgbClr val="FF0000"/>
                </a:solidFill>
                <a:latin typeface="Century Gothic" panose="020B0502020202020204" pitchFamily="34" charset="0"/>
              </a:rPr>
              <a:t>on the development, progress and attainment of pupils.</a:t>
            </a:r>
            <a:endParaRPr lang="en-GB" sz="1800" i="1" dirty="0" smtClean="0">
              <a:solidFill>
                <a:srgbClr val="FF0000"/>
              </a:solidFill>
              <a:latin typeface="Century Gothic" panose="020B0502020202020204" pitchFamily="34" charset="0"/>
            </a:endParaRPr>
          </a:p>
          <a:p>
            <a:r>
              <a:rPr lang="en-GB" dirty="0" smtClean="0">
                <a:latin typeface="Century Gothic" panose="020B0502020202020204" pitchFamily="34" charset="0"/>
              </a:rPr>
              <a:t>How was she allowed to leave at such short notice?</a:t>
            </a:r>
          </a:p>
          <a:p>
            <a:r>
              <a:rPr lang="en-GB" dirty="0" smtClean="0">
                <a:latin typeface="Century Gothic" panose="020B0502020202020204" pitchFamily="34" charset="0"/>
              </a:rPr>
              <a:t>What will happen in the short term?</a:t>
            </a:r>
          </a:p>
          <a:p>
            <a:r>
              <a:rPr lang="en-GB" dirty="0" smtClean="0">
                <a:latin typeface="Century Gothic" panose="020B0502020202020204" pitchFamily="34" charset="0"/>
              </a:rPr>
              <a:t>When will the recruitment process take place?</a:t>
            </a:r>
          </a:p>
          <a:p>
            <a:r>
              <a:rPr lang="en-GB" dirty="0" smtClean="0">
                <a:latin typeface="Century Gothic" panose="020B0502020202020204" pitchFamily="34" charset="0"/>
              </a:rPr>
              <a:t>Through what avenue will this person be employed?</a:t>
            </a:r>
            <a:endParaRPr lang="en-GB" dirty="0">
              <a:latin typeface="Century Gothic" panose="020B0502020202020204" pitchFamily="34" charset="0"/>
            </a:endParaRPr>
          </a:p>
        </p:txBody>
      </p:sp>
    </p:spTree>
    <p:extLst>
      <p:ext uri="{BB962C8B-B14F-4D97-AF65-F5344CB8AC3E}">
        <p14:creationId xmlns:p14="http://schemas.microsoft.com/office/powerpoint/2010/main" val="114060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schemas.microsoft.com/office/2006/metadata/properties"/>
    <ds:schemaRef ds:uri="a4f35948-e619-41b3-aa29-22878b09cfd2"/>
    <ds:schemaRef ds:uri="http://schemas.openxmlformats.org/package/2006/metadata/core-properties"/>
    <ds:schemaRef ds:uri="http://schemas.microsoft.com/office/2006/documentManagement/types"/>
    <ds:schemaRef ds:uri="http://purl.org/dc/terms/"/>
    <ds:schemaRef ds:uri="40262f94-9f35-4ac3-9a90-690165a166b7"/>
    <ds:schemaRef ds:uri="http://purl.org/dc/elements/1.1/"/>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720</TotalTime>
  <Words>1173</Words>
  <Application>Microsoft Office PowerPoint</Application>
  <PresentationFormat>Widescreen</PresentationFormat>
  <Paragraphs>122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Times New Roman</vt:lpstr>
      <vt:lpstr>Children Friends 16x9</vt:lpstr>
      <vt:lpstr>Veryan Parent forum</vt:lpstr>
      <vt:lpstr>Welcome:</vt:lpstr>
      <vt:lpstr>School Priorities </vt:lpstr>
      <vt:lpstr>KPI 1: In EYFS ensure that 85.7% of pupils achieve GLD </vt:lpstr>
      <vt:lpstr>KPI 2: Ensure rapid progression of pupils in Maths, Reading and Writing to ensure pupils achieving ‘expected’ progress rises to 75%.  </vt:lpstr>
      <vt:lpstr>KPI 3: Increase the amount of pupils achieving ARE in Reading, especially boys achieving expected attainment in reading to ensure 75% </vt:lpstr>
      <vt:lpstr>Rita the Learning Assistant Dog:</vt:lpstr>
      <vt:lpstr>Why?</vt:lpstr>
      <vt:lpstr>Mr Tyers job share and recruitment: </vt:lpstr>
      <vt:lpstr>Attendance letters: </vt:lpstr>
      <vt:lpstr>Residential plans: Eden Project</vt:lpstr>
      <vt:lpstr>Parents evening plans:</vt:lpstr>
      <vt:lpstr>Success so far! </vt:lpstr>
      <vt:lpstr>Safeguarding:</vt:lpstr>
    </vt:vector>
  </TitlesOfParts>
  <Company>Veryan 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Veryan Parent forum</dc:title>
  <dc:creator>Josh Tyers</dc:creator>
  <cp:keywords/>
  <cp:lastModifiedBy>Secretary</cp:lastModifiedBy>
  <cp:revision>58</cp:revision>
  <dcterms:created xsi:type="dcterms:W3CDTF">2018-07-19T15:00:03Z</dcterms:created>
  <dcterms:modified xsi:type="dcterms:W3CDTF">2018-10-18T11:05:48Z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